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881" r:id="rId2"/>
    <p:sldId id="1096" r:id="rId3"/>
    <p:sldId id="1097" r:id="rId4"/>
    <p:sldId id="851" r:id="rId5"/>
    <p:sldId id="281" r:id="rId6"/>
    <p:sldId id="267" r:id="rId7"/>
    <p:sldId id="377" r:id="rId8"/>
    <p:sldId id="387" r:id="rId9"/>
    <p:sldId id="389" r:id="rId10"/>
    <p:sldId id="391" r:id="rId11"/>
    <p:sldId id="385" r:id="rId12"/>
    <p:sldId id="384" r:id="rId13"/>
    <p:sldId id="282" r:id="rId14"/>
    <p:sldId id="885" r:id="rId15"/>
    <p:sldId id="883" r:id="rId16"/>
    <p:sldId id="395" r:id="rId17"/>
    <p:sldId id="393" r:id="rId18"/>
    <p:sldId id="396" r:id="rId19"/>
    <p:sldId id="884" r:id="rId20"/>
    <p:sldId id="1105" r:id="rId21"/>
    <p:sldId id="1100" r:id="rId22"/>
    <p:sldId id="425" r:id="rId23"/>
    <p:sldId id="426" r:id="rId24"/>
    <p:sldId id="427" r:id="rId25"/>
    <p:sldId id="428" r:id="rId26"/>
    <p:sldId id="374" r:id="rId27"/>
    <p:sldId id="375" r:id="rId28"/>
    <p:sldId id="376" r:id="rId29"/>
    <p:sldId id="864" r:id="rId30"/>
    <p:sldId id="869" r:id="rId31"/>
    <p:sldId id="870" r:id="rId32"/>
    <p:sldId id="1098" r:id="rId33"/>
    <p:sldId id="429" r:id="rId34"/>
    <p:sldId id="866" r:id="rId35"/>
    <p:sldId id="1106" r:id="rId36"/>
    <p:sldId id="872" r:id="rId37"/>
    <p:sldId id="1107" r:id="rId38"/>
    <p:sldId id="368" r:id="rId39"/>
    <p:sldId id="874" r:id="rId40"/>
    <p:sldId id="876" r:id="rId41"/>
    <p:sldId id="875" r:id="rId42"/>
    <p:sldId id="877" r:id="rId43"/>
    <p:sldId id="39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900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1" autoAdjust="0"/>
    <p:restoredTop sz="83486" autoAdjust="0"/>
  </p:normalViewPr>
  <p:slideViewPr>
    <p:cSldViewPr snapToGrid="0">
      <p:cViewPr>
        <p:scale>
          <a:sx n="50" d="100"/>
          <a:sy n="50" d="100"/>
        </p:scale>
        <p:origin x="1482" y="750"/>
      </p:cViewPr>
      <p:guideLst>
        <p:guide pos="3840"/>
        <p:guide orient="horz"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0E98-FBEE-4DA6-8313-95D1E752B819}" type="datetimeFigureOut">
              <a:rPr lang="en-CA" smtClean="0"/>
              <a:t>2022-04-30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A9418-D4C5-4ED9-8A24-7145815518C2}" type="slidenum">
              <a:rPr lang="en-CA" smtClean="0"/>
              <a:t>‹#›</a:t>
            </a:fld>
            <a:endParaRPr lang="en-CA"/>
          </a:p>
        </p:txBody>
      </p:sp>
    </p:spTree>
    <p:extLst>
      <p:ext uri="{BB962C8B-B14F-4D97-AF65-F5344CB8AC3E}">
        <p14:creationId xmlns:p14="http://schemas.microsoft.com/office/powerpoint/2010/main" val="116714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a:t>
            </a:fld>
            <a:endParaRPr lang="en-CA"/>
          </a:p>
        </p:txBody>
      </p:sp>
    </p:spTree>
    <p:extLst>
      <p:ext uri="{BB962C8B-B14F-4D97-AF65-F5344CB8AC3E}">
        <p14:creationId xmlns:p14="http://schemas.microsoft.com/office/powerpoint/2010/main" val="158737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 most recognized social institutions are:</a:t>
            </a:r>
          </a:p>
          <a:p>
            <a:pPr marL="628650" lvl="1" indent="-171450">
              <a:buFont typeface="Arial" panose="020B0604020202020204" pitchFamily="34" charset="0"/>
              <a:buChar char="•"/>
            </a:pPr>
            <a:r>
              <a:rPr lang="en-CA" dirty="0"/>
              <a:t>The Family</a:t>
            </a:r>
          </a:p>
          <a:p>
            <a:pPr marL="628650" lvl="1" indent="-171450">
              <a:buFont typeface="Arial" panose="020B0604020202020204" pitchFamily="34" charset="0"/>
              <a:buChar char="•"/>
            </a:pPr>
            <a:r>
              <a:rPr lang="en-CA" dirty="0"/>
              <a:t>Religion</a:t>
            </a:r>
          </a:p>
          <a:p>
            <a:pPr marL="628650" lvl="1" indent="-171450">
              <a:buFont typeface="Arial" panose="020B0604020202020204" pitchFamily="34" charset="0"/>
              <a:buChar char="•"/>
            </a:pPr>
            <a:r>
              <a:rPr lang="en-CA" dirty="0"/>
              <a:t>Government</a:t>
            </a:r>
          </a:p>
          <a:p>
            <a:pPr marL="628650" lvl="1" indent="-171450">
              <a:buFont typeface="Arial" panose="020B0604020202020204" pitchFamily="34" charset="0"/>
              <a:buChar char="•"/>
            </a:pPr>
            <a:r>
              <a:rPr lang="en-CA" dirty="0"/>
              <a:t>Economy</a:t>
            </a:r>
          </a:p>
          <a:p>
            <a:pPr marL="628650" lvl="1" indent="-171450">
              <a:buFont typeface="Arial" panose="020B0604020202020204" pitchFamily="34" charset="0"/>
              <a:buChar char="•"/>
            </a:pPr>
            <a:r>
              <a:rPr lang="en-CA" dirty="0"/>
              <a:t>Education</a:t>
            </a:r>
          </a:p>
          <a:p>
            <a:pPr marL="628650" lvl="1" indent="-171450">
              <a:buFont typeface="Arial" panose="020B0604020202020204" pitchFamily="34" charset="0"/>
              <a:buChar char="•"/>
            </a:pPr>
            <a:r>
              <a:rPr lang="en-CA" dirty="0"/>
              <a:t>Culture</a:t>
            </a:r>
          </a:p>
          <a:p>
            <a:pPr marL="628650" lvl="1" indent="-171450">
              <a:buFont typeface="Arial" panose="020B0604020202020204" pitchFamily="34" charset="0"/>
              <a:buChar char="•"/>
            </a:pPr>
            <a:r>
              <a:rPr lang="en-CA" dirty="0"/>
              <a:t>Media</a:t>
            </a:r>
          </a:p>
          <a:p>
            <a:pPr marL="171450" indent="-171450">
              <a:buFont typeface="Arial" panose="020B0604020202020204" pitchFamily="34" charset="0"/>
              <a:buChar char="•"/>
            </a:pPr>
            <a:r>
              <a:rPr lang="en-CA" dirty="0"/>
              <a:t>These social institutions guide and shape our attitudes, values, and even our behaviour.</a:t>
            </a:r>
          </a:p>
          <a:p>
            <a:pPr marL="171450" indent="-171450">
              <a:buFont typeface="Arial" panose="020B0604020202020204" pitchFamily="34" charset="0"/>
              <a:buChar char="•"/>
            </a:pPr>
            <a:r>
              <a:rPr lang="en-CA" dirty="0"/>
              <a:t>For example, religion teaches us a set of values and beliefs. </a:t>
            </a:r>
          </a:p>
          <a:p>
            <a:pPr marL="171450" indent="-171450">
              <a:buFont typeface="Arial" panose="020B0604020202020204" pitchFamily="34" charset="0"/>
              <a:buChar char="•"/>
            </a:pPr>
            <a:r>
              <a:rPr lang="en-CA" dirty="0"/>
              <a:t>The media (i.e., the news) not only informs but interprets events for us. </a:t>
            </a:r>
          </a:p>
          <a:p>
            <a:pPr marL="171450" indent="-171450">
              <a:buFont typeface="Arial" panose="020B0604020202020204" pitchFamily="34" charset="0"/>
              <a:buChar char="•"/>
            </a:pPr>
            <a:r>
              <a:rPr lang="en-CA" dirty="0"/>
              <a:t>The education system shapes our thinking. </a:t>
            </a:r>
          </a:p>
          <a:p>
            <a:pPr marL="171450" indent="-171450">
              <a:buFont typeface="Arial" panose="020B0604020202020204" pitchFamily="34" charset="0"/>
              <a:buChar char="•"/>
            </a:pPr>
            <a:r>
              <a:rPr lang="en-CA" dirty="0"/>
              <a:t>The economy determines our work and spending habits, while the government puts into place policies that affect our daily lives.</a:t>
            </a:r>
          </a:p>
          <a:p>
            <a:pPr marL="171450" indent="-171450">
              <a:buFont typeface="Arial" panose="020B0604020202020204" pitchFamily="34" charset="0"/>
              <a:buChar char="•"/>
            </a:pPr>
            <a:endParaRPr lang="en-CA" dirty="0"/>
          </a:p>
          <a:p>
            <a:pPr lvl="1"/>
            <a:endParaRPr lang="en-CA" dirty="0"/>
          </a:p>
          <a:p>
            <a:pPr marL="457200" lvl="1" indent="0">
              <a:buNone/>
            </a:pPr>
            <a:r>
              <a:rPr lang="en-CA" dirty="0"/>
              <a:t>Social Institutions</a:t>
            </a:r>
          </a:p>
          <a:p>
            <a:pPr marL="457200" lvl="1" indent="0">
              <a:buNone/>
            </a:pPr>
            <a:r>
              <a:rPr lang="en-CA" dirty="0"/>
              <a:t>Internet </a:t>
            </a:r>
          </a:p>
          <a:p>
            <a:pPr marL="457200" lvl="1" indent="0">
              <a:buNone/>
            </a:pPr>
            <a:r>
              <a:rPr lang="en-CA" dirty="0"/>
              <a:t>Social Media </a:t>
            </a:r>
          </a:p>
          <a:p>
            <a:pPr marL="457200" lvl="1" indent="0">
              <a:buNone/>
            </a:pPr>
            <a:r>
              <a:rPr lang="en-CA" dirty="0"/>
              <a:t>Corporations</a:t>
            </a:r>
          </a:p>
          <a:p>
            <a:pPr marL="457200" lvl="1" indent="0">
              <a:buNone/>
            </a:pPr>
            <a:r>
              <a:rPr lang="en-CA" dirty="0"/>
              <a:t>University</a:t>
            </a:r>
          </a:p>
          <a:p>
            <a:pPr marL="457200" lvl="1" indent="0">
              <a:buNone/>
            </a:pPr>
            <a:r>
              <a:rPr lang="en-CA" dirty="0"/>
              <a:t>Study</a:t>
            </a:r>
            <a:br>
              <a:rPr lang="en-CA" dirty="0"/>
            </a:br>
            <a:r>
              <a:rPr lang="en-CA" dirty="0"/>
              <a:t>Social Institutions</a:t>
            </a:r>
          </a:p>
          <a:p>
            <a:pPr marL="457200" lvl="1" indent="0">
              <a:buNone/>
            </a:pPr>
            <a:r>
              <a:rPr lang="en-CA" dirty="0"/>
              <a:t>Diversity</a:t>
            </a:r>
          </a:p>
          <a:p>
            <a:pPr marL="457200" lvl="1" indent="0">
              <a:buNone/>
            </a:pPr>
            <a:r>
              <a:rPr lang="en-CA" dirty="0"/>
              <a:t>Knowledge</a:t>
            </a:r>
          </a:p>
          <a:p>
            <a:pPr marL="457200" lvl="1" indent="0">
              <a:buNone/>
            </a:pPr>
            <a:r>
              <a:rPr lang="en-CA" dirty="0"/>
              <a:t>Meeting learning</a:t>
            </a:r>
          </a:p>
          <a:p>
            <a:pPr marL="457200" lvl="1" indent="0">
              <a:buNone/>
            </a:pPr>
            <a:r>
              <a:rPr lang="en-CA" dirty="0"/>
              <a:t>Online </a:t>
            </a:r>
          </a:p>
          <a:p>
            <a:pPr marL="457200" lvl="1" indent="0">
              <a:buNone/>
            </a:pPr>
            <a:r>
              <a:rPr lang="en-CA" dirty="0"/>
              <a:t>scholarships</a:t>
            </a:r>
          </a:p>
          <a:p>
            <a:pPr marL="457200" lvl="1" indent="0">
              <a:buNone/>
            </a:pPr>
            <a:r>
              <a:rPr lang="en-CA" dirty="0"/>
              <a:t>Teamwork</a:t>
            </a:r>
          </a:p>
          <a:p>
            <a:pPr marL="457200" lvl="1" indent="0">
              <a:buNone/>
            </a:pPr>
            <a:r>
              <a:rPr lang="en-CA" dirty="0"/>
              <a:t>Graduates</a:t>
            </a:r>
          </a:p>
          <a:p>
            <a:pPr marL="457200" lvl="1" indent="0">
              <a:buNone/>
            </a:pPr>
            <a:r>
              <a:rPr lang="en-CA" dirty="0"/>
              <a:t>Police</a:t>
            </a:r>
          </a:p>
          <a:p>
            <a:pPr marL="457200" lvl="1" indent="0">
              <a:buNone/>
            </a:pPr>
            <a:r>
              <a:rPr lang="en-CA" dirty="0"/>
              <a:t>Healthcare</a:t>
            </a:r>
          </a:p>
          <a:p>
            <a:pPr marL="0" indent="0">
              <a:buFont typeface="Arial" panose="020B0604020202020204" pitchFamily="34" charset="0"/>
              <a:buNone/>
            </a:pPr>
            <a:endParaRPr lang="en-CA" dirty="0"/>
          </a:p>
          <a:p>
            <a:pPr marL="171450" indent="-171450">
              <a:buFont typeface="Arial" panose="020B0604020202020204" pitchFamily="34" charset="0"/>
              <a:buChar char="•"/>
            </a:pPr>
            <a:endParaRPr lang="en-CA" dirty="0"/>
          </a:p>
          <a:p>
            <a:pPr marL="171450" indent="-171450" algn="l">
              <a:buFont typeface="Arial" panose="020B0604020202020204" pitchFamily="34" charset="0"/>
              <a:buChar char="•"/>
            </a:pPr>
            <a:r>
              <a:rPr lang="en-US" b="0" i="0" dirty="0">
                <a:solidFill>
                  <a:srgbClr val="464646"/>
                </a:solidFill>
                <a:effectLst/>
                <a:latin typeface="Montserrat" panose="02000505000000020004" pitchFamily="2" charset="0"/>
              </a:rPr>
              <a:t>Education is designed to teach young people specific subjects and skills that may be useful in their lives. </a:t>
            </a:r>
          </a:p>
          <a:p>
            <a:pPr marL="171450" indent="-171450" algn="l">
              <a:buFont typeface="Arial" panose="020B0604020202020204" pitchFamily="34" charset="0"/>
              <a:buChar char="•"/>
            </a:pPr>
            <a:r>
              <a:rPr lang="en-US" b="0" i="0" dirty="0">
                <a:solidFill>
                  <a:srgbClr val="464646"/>
                </a:solidFill>
                <a:effectLst/>
                <a:latin typeface="Montserrat" panose="02000505000000020004" pitchFamily="2" charset="0"/>
              </a:rPr>
              <a:t>Law is an organized way to settle disputes between people, to punish those who have hurt others, and to protect communities from those who damage them by taking unfair advantages for themselves. </a:t>
            </a:r>
          </a:p>
          <a:p>
            <a:pPr marL="171450" indent="-171450" algn="l">
              <a:buFont typeface="Arial" panose="020B0604020202020204" pitchFamily="34" charset="0"/>
              <a:buChar char="•"/>
            </a:pPr>
            <a:r>
              <a:rPr lang="en-US" b="0" i="0" dirty="0">
                <a:solidFill>
                  <a:srgbClr val="464646"/>
                </a:solidFill>
                <a:effectLst/>
                <a:latin typeface="Montserrat" panose="02000505000000020004" pitchFamily="2" charset="0"/>
              </a:rPr>
              <a:t>Religion is meant to provide us a moral and ethical framework within which to live our lives and relate to others. </a:t>
            </a:r>
          </a:p>
          <a:p>
            <a:pPr marL="171450" indent="-171450" algn="l">
              <a:buFont typeface="Arial" panose="020B0604020202020204" pitchFamily="34" charset="0"/>
              <a:buChar char="•"/>
            </a:pPr>
            <a:r>
              <a:rPr lang="en-US" b="0" i="0" dirty="0">
                <a:solidFill>
                  <a:srgbClr val="464646"/>
                </a:solidFill>
                <a:effectLst/>
                <a:latin typeface="Montserrat" panose="02000505000000020004" pitchFamily="2" charset="0"/>
              </a:rPr>
              <a:t>Mass media is meant to provide entertainment and information to people who are separated over large distances. </a:t>
            </a:r>
          </a:p>
          <a:p>
            <a:pPr marL="171450" indent="-171450" algn="l">
              <a:buFont typeface="Arial" panose="020B0604020202020204" pitchFamily="34" charset="0"/>
              <a:buChar char="•"/>
            </a:pPr>
            <a:r>
              <a:rPr lang="en-US" b="0" i="0" dirty="0">
                <a:solidFill>
                  <a:srgbClr val="464646"/>
                </a:solidFill>
                <a:effectLst/>
                <a:latin typeface="Montserrat" panose="02000505000000020004" pitchFamily="2" charset="0"/>
              </a:rPr>
              <a:t>All of these are institutions because they exist to serve a specific social purpose. </a:t>
            </a:r>
          </a:p>
          <a:p>
            <a:pPr marL="171450" indent="-171450" algn="l">
              <a:buFont typeface="Arial" panose="020B0604020202020204" pitchFamily="34" charset="0"/>
              <a:buChar char="•"/>
            </a:pPr>
            <a:r>
              <a:rPr lang="en-US" b="0" i="0" dirty="0">
                <a:solidFill>
                  <a:srgbClr val="464646"/>
                </a:solidFill>
                <a:effectLst/>
                <a:latin typeface="Montserrat" panose="02000505000000020004" pitchFamily="2" charset="0"/>
              </a:rPr>
              <a:t>They arrange the way we live together. </a:t>
            </a:r>
          </a:p>
          <a:p>
            <a:pPr marL="171450" indent="-171450" algn="l">
              <a:buFont typeface="Arial" panose="020B0604020202020204" pitchFamily="34" charset="0"/>
              <a:buChar char="•"/>
            </a:pPr>
            <a:r>
              <a:rPr lang="en-US" b="0" i="0" dirty="0">
                <a:solidFill>
                  <a:srgbClr val="464646"/>
                </a:solidFill>
                <a:effectLst/>
                <a:latin typeface="Montserrat" panose="02000505000000020004" pitchFamily="2" charset="0"/>
              </a:rPr>
              <a:t>Given this, is it not interesting to consider how some of these institutions first developed and why they are set up the way they are?</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10</a:t>
            </a:fld>
            <a:endParaRPr lang="en-CA"/>
          </a:p>
        </p:txBody>
      </p:sp>
    </p:spTree>
    <p:extLst>
      <p:ext uri="{BB962C8B-B14F-4D97-AF65-F5344CB8AC3E}">
        <p14:creationId xmlns:p14="http://schemas.microsoft.com/office/powerpoint/2010/main" val="6365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Social Institutions (as part of the social structure) allow us to live together by establishing guidelines and boundaries in our interactions with others.</a:t>
            </a:r>
          </a:p>
          <a:p>
            <a:pPr marL="171450" indent="-171450">
              <a:buFont typeface="Arial" panose="020B0604020202020204" pitchFamily="34" charset="0"/>
              <a:buChar char="•"/>
            </a:pPr>
            <a:r>
              <a:rPr lang="en-US" dirty="0"/>
              <a:t>Social institutions may cause or reinforce inequalities and injustices. In particular, they often provide greater advantages to certain individuals or groups. Social institutions often benefit some more than others and can prevent people from fully participating in a society.</a:t>
            </a:r>
          </a:p>
          <a:p>
            <a:pPr marL="171450" indent="-171450">
              <a:buFont typeface="Arial" panose="020B0604020202020204" pitchFamily="34" charset="0"/>
              <a:buChar char="•"/>
            </a:pPr>
            <a:r>
              <a:rPr lang="en-US" dirty="0"/>
              <a:t>Government policies on daycare, for example, significantly affect single mothers.</a:t>
            </a:r>
          </a:p>
          <a:p>
            <a:pPr marL="171450" indent="-171450">
              <a:buFont typeface="Arial" panose="020B0604020202020204" pitchFamily="34" charset="0"/>
              <a:buChar char="•"/>
            </a:pPr>
            <a:r>
              <a:rPr lang="en-US" dirty="0"/>
              <a:t>[possible activity/case study]</a:t>
            </a:r>
          </a:p>
          <a:p>
            <a:endParaRPr lang="en-US" dirty="0"/>
          </a:p>
        </p:txBody>
      </p:sp>
      <p:sp>
        <p:nvSpPr>
          <p:cNvPr id="4" name="Slide Number Placeholder 3"/>
          <p:cNvSpPr>
            <a:spLocks noGrp="1"/>
          </p:cNvSpPr>
          <p:nvPr>
            <p:ph type="sldNum" sz="quarter" idx="10"/>
          </p:nvPr>
        </p:nvSpPr>
        <p:spPr/>
        <p:txBody>
          <a:bodyPr/>
          <a:lstStyle/>
          <a:p>
            <a:fld id="{CC9EB095-D5F9-4807-A766-846D2CF5B8AC}" type="slidenum">
              <a:rPr lang="en-US" smtClean="0"/>
              <a:pPr/>
              <a:t>12</a:t>
            </a:fld>
            <a:endParaRPr lang="en-US"/>
          </a:p>
        </p:txBody>
      </p:sp>
    </p:spTree>
    <p:extLst>
      <p:ext uri="{BB962C8B-B14F-4D97-AF65-F5344CB8AC3E}">
        <p14:creationId xmlns:p14="http://schemas.microsoft.com/office/powerpoint/2010/main" val="2172979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Social Analysis means critically thinking about how we perceive and understand social problems.</a:t>
            </a:r>
          </a:p>
          <a:p>
            <a:pPr marL="171450" indent="-171450">
              <a:buFont typeface="Arial" panose="020B0604020202020204" pitchFamily="34" charset="0"/>
              <a:buChar char="•"/>
            </a:pPr>
            <a:r>
              <a:rPr lang="en-CA" dirty="0"/>
              <a:t>In the next section, we will consider a few methods of social analysis.</a:t>
            </a:r>
          </a:p>
          <a:p>
            <a:pPr marL="171450" indent="-171450">
              <a:buFont typeface="Arial" panose="020B0604020202020204" pitchFamily="34" charset="0"/>
              <a:buChar char="•"/>
            </a:pPr>
            <a:r>
              <a:rPr lang="en-CA" dirty="0"/>
              <a:t>We will also explore key terms, like ideology and discourse, that will help us to explore in greater depth the dynamics of social problems.</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13</a:t>
            </a:fld>
            <a:endParaRPr lang="en-CA"/>
          </a:p>
        </p:txBody>
      </p:sp>
    </p:spTree>
    <p:extLst>
      <p:ext uri="{BB962C8B-B14F-4D97-AF65-F5344CB8AC3E}">
        <p14:creationId xmlns:p14="http://schemas.microsoft.com/office/powerpoint/2010/main" val="1222366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64646"/>
                </a:solidFill>
                <a:effectLst/>
              </a:rPr>
              <a:t>One way to think of social institutions is as the product of historic problem-solving. </a:t>
            </a:r>
          </a:p>
          <a:p>
            <a:r>
              <a:rPr lang="en-US" sz="1200" b="0" i="0" dirty="0">
                <a:solidFill>
                  <a:srgbClr val="464646"/>
                </a:solidFill>
                <a:effectLst/>
              </a:rPr>
              <a:t>As societies grew and developed, more formal organized systems were needed for efficiency, safety, and productivity.</a:t>
            </a:r>
          </a:p>
          <a:p>
            <a:r>
              <a:rPr lang="en-US" sz="1200" b="0" i="0" dirty="0">
                <a:solidFill>
                  <a:srgbClr val="464646"/>
                </a:solidFill>
                <a:effectLst/>
              </a:rPr>
              <a:t>Take policing, for example. Most of us cannot imagine a society without policing, but the institution of modern is actually less than 200 years old and was shaped by the needs of the power structure of society at the time.</a:t>
            </a:r>
          </a:p>
        </p:txBody>
      </p:sp>
      <p:sp>
        <p:nvSpPr>
          <p:cNvPr id="4" name="Slide Number Placeholder 3"/>
          <p:cNvSpPr>
            <a:spLocks noGrp="1"/>
          </p:cNvSpPr>
          <p:nvPr>
            <p:ph type="sldNum" sz="quarter" idx="5"/>
          </p:nvPr>
        </p:nvSpPr>
        <p:spPr/>
        <p:txBody>
          <a:bodyPr/>
          <a:lstStyle/>
          <a:p>
            <a:fld id="{C18A9418-D4C5-4ED9-8A24-7145815518C2}" type="slidenum">
              <a:rPr lang="en-CA" smtClean="0"/>
              <a:t>14</a:t>
            </a:fld>
            <a:endParaRPr lang="en-CA"/>
          </a:p>
        </p:txBody>
      </p:sp>
    </p:spTree>
    <p:extLst>
      <p:ext uri="{BB962C8B-B14F-4D97-AF65-F5344CB8AC3E}">
        <p14:creationId xmlns:p14="http://schemas.microsoft.com/office/powerpoint/2010/main" val="53581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64646"/>
                </a:solidFill>
                <a:effectLst/>
              </a:rPr>
              <a:t>Modern policing is actually less than 200 years old and is a new institution. </a:t>
            </a:r>
          </a:p>
          <a:p>
            <a:pPr marL="171450" indent="-171450">
              <a:buFont typeface="Arial" panose="020B0604020202020204" pitchFamily="34" charset="0"/>
              <a:buChar char="•"/>
            </a:pPr>
            <a:r>
              <a:rPr lang="en-US" b="0" i="0" dirty="0">
                <a:solidFill>
                  <a:srgbClr val="464646"/>
                </a:solidFill>
                <a:effectLst/>
              </a:rPr>
              <a:t>Prior to the 19th century there were soldiers and people employed in a capacity similar to today’s private security guards.</a:t>
            </a:r>
          </a:p>
          <a:p>
            <a:pPr marL="171450" indent="-171450">
              <a:buFont typeface="Arial" panose="020B0604020202020204" pitchFamily="34" charset="0"/>
              <a:buChar char="•"/>
            </a:pPr>
            <a:r>
              <a:rPr lang="en-US" b="0" i="0" dirty="0">
                <a:solidFill>
                  <a:srgbClr val="464646"/>
                </a:solidFill>
                <a:effectLst/>
              </a:rPr>
              <a:t>Rulers commanded the army, but had to be very careful about using them too often against their own people for fear that the population would revolt and/or the soldiers would turn against their boss. </a:t>
            </a:r>
          </a:p>
          <a:p>
            <a:pPr marL="171450" indent="-171450">
              <a:buFont typeface="Arial" panose="020B0604020202020204" pitchFamily="34" charset="0"/>
              <a:buChar char="•"/>
            </a:pPr>
            <a:r>
              <a:rPr lang="en-US" b="0" i="0" dirty="0">
                <a:solidFill>
                  <a:srgbClr val="464646"/>
                </a:solidFill>
                <a:effectLst/>
              </a:rPr>
              <a:t>Wealthy nobles and landowners would employ their own private guards (often former soldiers) to protect their property and households. </a:t>
            </a:r>
          </a:p>
          <a:p>
            <a:pPr marL="171450" indent="-171450">
              <a:buFont typeface="Arial" panose="020B0604020202020204" pitchFamily="34" charset="0"/>
              <a:buChar char="•"/>
            </a:pPr>
            <a:r>
              <a:rPr lang="en-US" b="0" i="0" dirty="0">
                <a:solidFill>
                  <a:srgbClr val="464646"/>
                </a:solidFill>
                <a:effectLst/>
              </a:rPr>
              <a:t>They received as much protection as they could afford. </a:t>
            </a:r>
          </a:p>
          <a:p>
            <a:pPr marL="171450" indent="-171450">
              <a:buFont typeface="Arial" panose="020B0604020202020204" pitchFamily="34" charset="0"/>
              <a:buChar char="•"/>
            </a:pPr>
            <a:r>
              <a:rPr lang="en-US" b="0" i="0" dirty="0">
                <a:solidFill>
                  <a:srgbClr val="464646"/>
                </a:solidFill>
                <a:effectLst/>
              </a:rPr>
              <a:t>Most everyone else had to rely on the collective sentiment and energy of the communities in which they lived to deliver justice in the event of a dispute.</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15</a:t>
            </a:fld>
            <a:endParaRPr lang="en-CA"/>
          </a:p>
        </p:txBody>
      </p:sp>
    </p:spTree>
    <p:extLst>
      <p:ext uri="{BB962C8B-B14F-4D97-AF65-F5344CB8AC3E}">
        <p14:creationId xmlns:p14="http://schemas.microsoft.com/office/powerpoint/2010/main" val="53581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464646"/>
                </a:solidFill>
                <a:effectLst/>
              </a:rPr>
              <a:t>Robert Peel was a conservative politician who was a founder of the modern Conservative Party. He went on to become British Prime Minister. He is k</a:t>
            </a:r>
            <a:r>
              <a:rPr lang="en-US" b="0" i="0" dirty="0">
                <a:solidFill>
                  <a:srgbClr val="202122"/>
                </a:solidFill>
                <a:effectLst/>
                <a:latin typeface="Arial" panose="020B0604020202020204" pitchFamily="34" charset="0"/>
              </a:rPr>
              <a:t>nown as the father of modern policing, having  established the Metropolitan Police Force for London and a </a:t>
            </a:r>
            <a:r>
              <a:rPr lang="en-US" b="0" i="0" dirty="0">
                <a:solidFill>
                  <a:srgbClr val="464646"/>
                </a:solidFill>
                <a:effectLst/>
              </a:rPr>
              <a:t>first set of Instructions to Officers which became </a:t>
            </a:r>
            <a:r>
              <a:rPr lang="en-US" b="0" i="0" dirty="0">
                <a:solidFill>
                  <a:srgbClr val="333333"/>
                </a:solidFill>
                <a:effectLst/>
                <a:latin typeface="Oswald" panose="02000303000000000000" pitchFamily="2" charset="0"/>
              </a:rPr>
              <a:t>Peel's Principles of Law Enforcement </a:t>
            </a:r>
            <a:r>
              <a:rPr lang="en-US" b="0" i="0" dirty="0">
                <a:solidFill>
                  <a:srgbClr val="464646"/>
                </a:solidFill>
                <a:effectLst/>
              </a:rPr>
              <a:t>1829 </a:t>
            </a:r>
          </a:p>
          <a:p>
            <a:pPr marL="0" indent="0">
              <a:buFont typeface="Arial" panose="020B0604020202020204" pitchFamily="34" charset="0"/>
              <a:buNone/>
            </a:pPr>
            <a:endParaRPr lang="en-US" b="0" i="0" dirty="0">
              <a:solidFill>
                <a:srgbClr val="464646"/>
              </a:solidFill>
              <a:effectLst/>
            </a:endParaRPr>
          </a:p>
          <a:p>
            <a:pPr marL="0" indent="0">
              <a:buFont typeface="Arial" panose="020B0604020202020204" pitchFamily="34" charset="0"/>
              <a:buNone/>
            </a:pPr>
            <a:r>
              <a:rPr lang="en-US" b="0" i="0" dirty="0">
                <a:solidFill>
                  <a:srgbClr val="464646"/>
                </a:solidFill>
                <a:effectLst/>
              </a:rPr>
              <a:t>They are …</a:t>
            </a:r>
          </a:p>
          <a:p>
            <a:pPr marL="228600" indent="-228600" algn="l">
              <a:buFont typeface="+mj-lt"/>
              <a:buAutoNum type="arabicPeriod"/>
            </a:pPr>
            <a:r>
              <a:rPr lang="en-US" sz="1200" b="0" i="0" dirty="0">
                <a:solidFill>
                  <a:srgbClr val="191919"/>
                </a:solidFill>
                <a:effectLst/>
              </a:rPr>
              <a:t>The basic mission for which the police exist is to prevent crime and disorder.</a:t>
            </a:r>
          </a:p>
          <a:p>
            <a:pPr marL="228600" indent="-228600" algn="l">
              <a:buFont typeface="+mj-lt"/>
              <a:buAutoNum type="arabicPeriod"/>
            </a:pPr>
            <a:r>
              <a:rPr lang="en-US" sz="1200" b="0" i="0" dirty="0">
                <a:solidFill>
                  <a:srgbClr val="191919"/>
                </a:solidFill>
                <a:effectLst/>
              </a:rPr>
              <a:t>The ability of the police to perform their duties is dependent upon public approval of police actions.</a:t>
            </a:r>
          </a:p>
          <a:p>
            <a:pPr marL="228600" indent="-228600" algn="l">
              <a:buFont typeface="+mj-lt"/>
              <a:buAutoNum type="arabicPeriod"/>
            </a:pPr>
            <a:r>
              <a:rPr lang="en-US" sz="1200" b="0" i="0" dirty="0">
                <a:solidFill>
                  <a:srgbClr val="191919"/>
                </a:solidFill>
                <a:effectLst/>
              </a:rPr>
              <a:t>Police must secure the willing cooperation of the public in voluntary observance of the law to be able to secure and maintain the respect of the public.</a:t>
            </a:r>
          </a:p>
          <a:p>
            <a:pPr marL="228600" indent="-228600" algn="l">
              <a:buFont typeface="+mj-lt"/>
              <a:buAutoNum type="arabicPeriod"/>
            </a:pPr>
            <a:r>
              <a:rPr lang="en-US" sz="1200" b="0" i="0" dirty="0">
                <a:solidFill>
                  <a:srgbClr val="191919"/>
                </a:solidFill>
                <a:effectLst/>
              </a:rPr>
              <a:t>The degree of cooperation of the public that can be secured diminishes proportionately to the necessity of the use of physical force.</a:t>
            </a:r>
          </a:p>
          <a:p>
            <a:pPr marL="228600" indent="-228600" algn="l">
              <a:buFont typeface="+mj-lt"/>
              <a:buAutoNum type="arabicPeriod"/>
            </a:pPr>
            <a:r>
              <a:rPr lang="en-US" sz="1200" b="0" i="0" dirty="0">
                <a:solidFill>
                  <a:srgbClr val="191919"/>
                </a:solidFill>
                <a:effectLst/>
              </a:rPr>
              <a:t>Police seek and preserve public favor not by catering to the public opinion but by constantly demonstrating absolute impartial service to the law.</a:t>
            </a:r>
          </a:p>
          <a:p>
            <a:pPr marL="228600" indent="-228600">
              <a:buFont typeface="+mj-lt"/>
              <a:buAutoNum type="arabicPeriod"/>
            </a:pPr>
            <a:r>
              <a:rPr lang="en-US" sz="1200" dirty="0">
                <a:solidFill>
                  <a:srgbClr val="191919"/>
                </a:solidFill>
              </a:rPr>
              <a:t>Police use physical force to the extent necessary to secure observance of the law or to restore order only when the exercise of persuasion, advice and warning is found to be insufficient.</a:t>
            </a:r>
          </a:p>
          <a:p>
            <a:pPr marL="228600" indent="-228600">
              <a:buFont typeface="+mj-lt"/>
              <a:buAutoNum type="arabicPeriod"/>
            </a:pPr>
            <a:r>
              <a:rPr lang="en-US" sz="1200" dirty="0">
                <a:solidFill>
                  <a:srgbClr val="191919"/>
                </a:solidFill>
              </a:rPr>
              <a:t>Police, at all times, should maintain a relationship with the public that gives reality to the historic tradition that the police are the public and the public are the police; the police being only members of the public who are paid to give full-time attention to duties which are incumbent on every citizen in the interests of community welfare and existence.</a:t>
            </a:r>
          </a:p>
          <a:p>
            <a:pPr marL="228600" indent="-228600">
              <a:buFont typeface="+mj-lt"/>
              <a:buAutoNum type="arabicPeriod"/>
            </a:pPr>
            <a:r>
              <a:rPr lang="en-US" sz="1200" dirty="0">
                <a:solidFill>
                  <a:srgbClr val="191919"/>
                </a:solidFill>
              </a:rPr>
              <a:t>Police should always direct their action strictly towards their functions and never appear to usurp the powers of the judiciary.</a:t>
            </a:r>
          </a:p>
          <a:p>
            <a:pPr marL="228600" indent="-228600">
              <a:buFont typeface="+mj-lt"/>
              <a:buAutoNum type="arabicPeriod"/>
            </a:pPr>
            <a:r>
              <a:rPr lang="en-US" sz="1200" dirty="0">
                <a:solidFill>
                  <a:srgbClr val="191919"/>
                </a:solidFill>
              </a:rPr>
              <a:t>The test of police efficiency is the absence of crime and disorder, not the visible evidence of police action in dealing with it.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16</a:t>
            </a:fld>
            <a:endParaRPr lang="en-CA"/>
          </a:p>
        </p:txBody>
      </p:sp>
    </p:spTree>
    <p:extLst>
      <p:ext uri="{BB962C8B-B14F-4D97-AF65-F5344CB8AC3E}">
        <p14:creationId xmlns:p14="http://schemas.microsoft.com/office/powerpoint/2010/main" val="1385574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Considering Peel’s Principles </a:t>
            </a: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How well the work of modern police forces match these principles</a:t>
            </a: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Should things be changed? </a:t>
            </a: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Can they be changed? </a:t>
            </a: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Whose interests do the rules and organization of institutions, as they currently exist, serve?</a:t>
            </a: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What would happen if the rules and organization of the institution were to change?</a:t>
            </a: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Or if it were to disappear completely?</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17</a:t>
            </a:fld>
            <a:endParaRPr lang="en-CA"/>
          </a:p>
        </p:txBody>
      </p:sp>
    </p:spTree>
    <p:extLst>
      <p:ext uri="{BB962C8B-B14F-4D97-AF65-F5344CB8AC3E}">
        <p14:creationId xmlns:p14="http://schemas.microsoft.com/office/powerpoint/2010/main" val="3620092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18</a:t>
            </a:fld>
            <a:endParaRPr lang="en-CA"/>
          </a:p>
        </p:txBody>
      </p:sp>
    </p:spTree>
    <p:extLst>
      <p:ext uri="{BB962C8B-B14F-4D97-AF65-F5344CB8AC3E}">
        <p14:creationId xmlns:p14="http://schemas.microsoft.com/office/powerpoint/2010/main" val="2865459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solidFill>
                  <a:srgbClr val="191919"/>
                </a:solidFill>
                <a:effectLst/>
                <a:latin typeface="Verdana" panose="020B0604030504040204" pitchFamily="34" charset="0"/>
              </a:rPr>
              <a:t>BREAK OUT GROUP or LARGE CLASS DISCUSSION</a:t>
            </a:r>
          </a:p>
          <a:p>
            <a:pPr marL="0" indent="0">
              <a:buFont typeface="Arial" panose="020B0604020202020204" pitchFamily="34" charset="0"/>
              <a:buNone/>
            </a:pPr>
            <a:endParaRPr lang="en-US" b="0" i="0" dirty="0">
              <a:solidFill>
                <a:srgbClr val="191919"/>
              </a:solidFill>
              <a:effectLst/>
              <a:latin typeface="Verdana" panose="020B0604030504040204" pitchFamily="34" charset="0"/>
            </a:endParaRP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Considering Peel’s Principles </a:t>
            </a: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How well the work of modern police forces match these principles</a:t>
            </a: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Should things be changed? </a:t>
            </a: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Can they be changed? </a:t>
            </a:r>
          </a:p>
          <a:p>
            <a:pPr marL="171450" indent="-171450">
              <a:buFont typeface="Arial" panose="020B0604020202020204" pitchFamily="34" charset="0"/>
              <a:buChar char="•"/>
            </a:pPr>
            <a:r>
              <a:rPr lang="en-US" b="0" i="0" dirty="0" err="1">
                <a:solidFill>
                  <a:srgbClr val="191919"/>
                </a:solidFill>
                <a:effectLst/>
                <a:latin typeface="Verdana" panose="020B0604030504040204" pitchFamily="34" charset="0"/>
              </a:rPr>
              <a:t>lf</a:t>
            </a:r>
            <a:r>
              <a:rPr lang="en-US" b="0" i="0" dirty="0">
                <a:solidFill>
                  <a:srgbClr val="191919"/>
                </a:solidFill>
                <a:effectLst/>
                <a:latin typeface="Verdana" panose="020B0604030504040204" pitchFamily="34" charset="0"/>
              </a:rPr>
              <a:t> whose interests do the rules and organization of institutions, as they currently exist, serve</a:t>
            </a: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What would happen if the rules and organization of the institution were to change</a:t>
            </a:r>
          </a:p>
          <a:p>
            <a:pPr marL="171450" indent="-171450">
              <a:buFont typeface="Arial" panose="020B0604020202020204" pitchFamily="34" charset="0"/>
              <a:buChar char="•"/>
            </a:pPr>
            <a:r>
              <a:rPr lang="en-US" b="0" i="0" dirty="0">
                <a:solidFill>
                  <a:srgbClr val="191919"/>
                </a:solidFill>
                <a:effectLst/>
                <a:latin typeface="Verdana" panose="020B0604030504040204" pitchFamily="34" charset="0"/>
              </a:rPr>
              <a:t>Or if it were to disappear completely?</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19</a:t>
            </a:fld>
            <a:endParaRPr lang="en-CA"/>
          </a:p>
        </p:txBody>
      </p:sp>
    </p:spTree>
    <p:extLst>
      <p:ext uri="{BB962C8B-B14F-4D97-AF65-F5344CB8AC3E}">
        <p14:creationId xmlns:p14="http://schemas.microsoft.com/office/powerpoint/2010/main" val="3626772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C00000"/>
                </a:solidFill>
              </a:rPr>
              <a:t>This slide can be moved to where you have your class break(s)</a:t>
            </a:r>
          </a:p>
          <a:p>
            <a:pPr defTabSz="966612">
              <a:defRP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20</a:t>
            </a:fld>
            <a:endParaRPr lang="en-CA"/>
          </a:p>
        </p:txBody>
      </p:sp>
    </p:spTree>
    <p:extLst>
      <p:ext uri="{BB962C8B-B14F-4D97-AF65-F5344CB8AC3E}">
        <p14:creationId xmlns:p14="http://schemas.microsoft.com/office/powerpoint/2010/main" val="2936402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430213"/>
            <a:ext cx="7304088" cy="4108450"/>
          </a:xfrm>
        </p:spPr>
      </p:sp>
      <p:sp>
        <p:nvSpPr>
          <p:cNvPr id="3" name="Notes Placeholder 2"/>
          <p:cNvSpPr>
            <a:spLocks noGrp="1"/>
          </p:cNvSpPr>
          <p:nvPr>
            <p:ph type="body" idx="1"/>
          </p:nvPr>
        </p:nvSpPr>
        <p:spPr/>
        <p:txBody>
          <a:bodyPr/>
          <a:lstStyle/>
          <a:p>
            <a:pPr algn="l"/>
            <a:r>
              <a:rPr lang="en-US" b="0" i="0" dirty="0">
                <a:effectLst/>
                <a:latin typeface="Calibri" panose="020F0502020204030204" pitchFamily="34" charset="0"/>
              </a:rPr>
              <a:t>Acknowledgement of Traditional Lands</a:t>
            </a:r>
          </a:p>
          <a:p>
            <a:pPr marL="241653" indent="-241653">
              <a:buFont typeface="Arial" panose="020B0604020202020204" pitchFamily="34" charset="0"/>
              <a:buChar char="•"/>
            </a:pPr>
            <a:r>
              <a:rPr lang="en-US" b="0" i="0" dirty="0">
                <a:effectLst/>
                <a:latin typeface="Calibri" panose="020F0502020204030204" pitchFamily="34" charset="0"/>
              </a:rPr>
              <a:t>Centennial is proud to be a part of a rich history of education in this province and in this city.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on the treaty lands and territory of the Mississauga’s of the Credit First Nation</a:t>
            </a:r>
            <a:br>
              <a:rPr lang="en-US" b="0" i="0" dirty="0">
                <a:effectLst/>
                <a:latin typeface="Calibri" panose="020F0502020204030204" pitchFamily="34" charset="0"/>
              </a:rPr>
            </a:br>
            <a:r>
              <a:rPr lang="en-US" b="0" i="0" dirty="0">
                <a:effectLst/>
                <a:latin typeface="Calibri" panose="020F0502020204030204" pitchFamily="34" charset="0"/>
              </a:rPr>
              <a:t>and pay tribute to their legacy and the legacy of all First Peoples of Canada, as we strengthen ties with</a:t>
            </a:r>
            <a:br>
              <a:rPr lang="en-US" b="0" i="0" dirty="0">
                <a:effectLst/>
                <a:latin typeface="Calibri" panose="020F0502020204030204" pitchFamily="34" charset="0"/>
              </a:rPr>
            </a:br>
            <a:r>
              <a:rPr lang="en-US" b="0" i="0" dirty="0">
                <a:effectLst/>
                <a:latin typeface="Calibri" panose="020F0502020204030204" pitchFamily="34" charset="0"/>
              </a:rPr>
              <a:t>the communities we serve and build the future through learning and through our graduates.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Today the traditional meeting place of Toronto is still home to many Indigenous People from across Turtle Island and</a:t>
            </a:r>
            <a:br>
              <a:rPr lang="en-US" b="0" i="0" dirty="0">
                <a:effectLst/>
                <a:latin typeface="Calibri" panose="020F0502020204030204" pitchFamily="34" charset="0"/>
              </a:rPr>
            </a:br>
            <a:r>
              <a:rPr lang="en-US" b="0" i="0" dirty="0">
                <a:effectLst/>
                <a:latin typeface="Calibri" panose="020F0502020204030204" pitchFamily="34" charset="0"/>
              </a:rPr>
              <a:t>we are grateful to have the opportunity to work in the communities that have grown in the treaty lands of the Mississauga’s.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all treaty people and accept our responsibility to honor all our relations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a:t>
            </a:fld>
            <a:endParaRPr lang="en-CA"/>
          </a:p>
        </p:txBody>
      </p:sp>
    </p:spTree>
    <p:extLst>
      <p:ext uri="{BB962C8B-B14F-4D97-AF65-F5344CB8AC3E}">
        <p14:creationId xmlns:p14="http://schemas.microsoft.com/office/powerpoint/2010/main" val="2609027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attendance slide can be moved to wherever in your class that you take attendance. </a:t>
            </a:r>
          </a:p>
          <a:p>
            <a:r>
              <a:rPr lang="en-CA" dirty="0"/>
              <a:t>Usually attendance is taken around class breaks, or at the beginning or at the end of class. </a:t>
            </a:r>
          </a:p>
        </p:txBody>
      </p:sp>
      <p:sp>
        <p:nvSpPr>
          <p:cNvPr id="4" name="Slide Number Placeholder 3"/>
          <p:cNvSpPr>
            <a:spLocks noGrp="1"/>
          </p:cNvSpPr>
          <p:nvPr>
            <p:ph type="sldNum" sz="quarter" idx="5"/>
          </p:nvPr>
        </p:nvSpPr>
        <p:spPr/>
        <p:txBody>
          <a:bodyPr/>
          <a:lstStyle/>
          <a:p>
            <a:fld id="{C18A9418-D4C5-4ED9-8A24-7145815518C2}" type="slidenum">
              <a:rPr lang="en-CA" smtClean="0"/>
              <a:t>21</a:t>
            </a:fld>
            <a:endParaRPr lang="en-CA"/>
          </a:p>
        </p:txBody>
      </p:sp>
    </p:spTree>
    <p:extLst>
      <p:ext uri="{BB962C8B-B14F-4D97-AF65-F5344CB8AC3E}">
        <p14:creationId xmlns:p14="http://schemas.microsoft.com/office/powerpoint/2010/main" val="731612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In </a:t>
            </a:r>
            <a:r>
              <a:rPr lang="en-CA" i="1" dirty="0"/>
              <a:t>The Sociological Imagination</a:t>
            </a:r>
            <a:r>
              <a:rPr lang="en-CA" dirty="0"/>
              <a:t> (1959), Sociologist C. Wright Mills drew a distinction between personal troubles and public issues.</a:t>
            </a:r>
          </a:p>
          <a:p>
            <a:pPr marL="171450" indent="-171450">
              <a:buFont typeface="Arial" panose="020B0604020202020204" pitchFamily="34" charset="0"/>
              <a:buChar char="•"/>
            </a:pPr>
            <a:r>
              <a:rPr lang="en-CA" dirty="0"/>
              <a:t>According to Mills, a personal trouble was when the “values cherished by an individual are felt by him to be threatened.”</a:t>
            </a:r>
          </a:p>
          <a:p>
            <a:pPr marL="171450" indent="-171450">
              <a:buFont typeface="Arial" panose="020B0604020202020204" pitchFamily="34" charset="0"/>
              <a:buChar char="•"/>
            </a:pPr>
            <a:r>
              <a:rPr lang="en-CA" dirty="0"/>
              <a:t>A public issue, on the other hand, is when “some value cherished by publics is felt to be threatened.”</a:t>
            </a:r>
          </a:p>
          <a:p>
            <a:pPr marL="171450" indent="-171450">
              <a:buFont typeface="Arial" panose="020B0604020202020204" pitchFamily="34" charset="0"/>
              <a:buChar char="•"/>
            </a:pPr>
            <a:r>
              <a:rPr lang="en-CA" dirty="0"/>
              <a:t>A social problem is a public issue. It is an issue or condition that people feel is wrong and widespread.</a:t>
            </a:r>
          </a:p>
          <a:p>
            <a:pPr marL="171450" indent="-171450">
              <a:buFont typeface="Arial" panose="020B0604020202020204" pitchFamily="34" charset="0"/>
              <a:buChar char="•"/>
            </a:pPr>
            <a:r>
              <a:rPr lang="en-CA" dirty="0"/>
              <a:t>It is also an issue that people feel can be changed and should be changed.</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22</a:t>
            </a:fld>
            <a:endParaRPr lang="en-CA"/>
          </a:p>
        </p:txBody>
      </p:sp>
    </p:spTree>
    <p:extLst>
      <p:ext uri="{BB962C8B-B14F-4D97-AF65-F5344CB8AC3E}">
        <p14:creationId xmlns:p14="http://schemas.microsoft.com/office/powerpoint/2010/main" val="2498694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252327"/>
                </a:solidFill>
                <a:effectLst/>
                <a:latin typeface="Calibri" panose="020F0502020204030204" pitchFamily="34" charset="0"/>
              </a:rPr>
              <a:t>Individual problems</a:t>
            </a:r>
            <a:r>
              <a:rPr lang="en-US" b="0" i="0" dirty="0">
                <a:solidFill>
                  <a:srgbClr val="252327"/>
                </a:solidFill>
                <a:effectLst/>
                <a:latin typeface="Calibri" panose="020F0502020204030204" pitchFamily="34" charset="0"/>
              </a:rPr>
              <a:t> can be thought of as matters of personal misfortune. They are caused by and affect just the person involved and perhaps a small circle of people close to them</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23</a:t>
            </a:fld>
            <a:endParaRPr lang="en-CA"/>
          </a:p>
        </p:txBody>
      </p:sp>
    </p:spTree>
    <p:extLst>
      <p:ext uri="{BB962C8B-B14F-4D97-AF65-F5344CB8AC3E}">
        <p14:creationId xmlns:p14="http://schemas.microsoft.com/office/powerpoint/2010/main" val="2858714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52327"/>
                </a:solidFill>
                <a:effectLst/>
                <a:latin typeface="Calibri" panose="020F0502020204030204" pitchFamily="34" charset="0"/>
              </a:rPr>
              <a:t>A </a:t>
            </a:r>
            <a:r>
              <a:rPr lang="en-US" b="1" i="0" dirty="0">
                <a:solidFill>
                  <a:srgbClr val="252327"/>
                </a:solidFill>
                <a:effectLst/>
                <a:latin typeface="Calibri" panose="020F0502020204030204" pitchFamily="34" charset="0"/>
              </a:rPr>
              <a:t>social problem</a:t>
            </a:r>
            <a:r>
              <a:rPr lang="en-US" b="0" i="0" dirty="0">
                <a:solidFill>
                  <a:srgbClr val="252327"/>
                </a:solidFill>
                <a:effectLst/>
                <a:latin typeface="Calibri" panose="020F0502020204030204" pitchFamily="34" charset="0"/>
              </a:rPr>
              <a:t> is a condition, pattern of behaviour, or issue that affects a particular society and that people believe warrants public concern and collective action to change. </a:t>
            </a:r>
          </a:p>
          <a:p>
            <a:pPr marL="171450" indent="-171450">
              <a:buFont typeface="Arial" panose="020B0604020202020204" pitchFamily="34" charset="0"/>
              <a:buChar char="•"/>
            </a:pPr>
            <a:endParaRPr lang="en-US" b="0" i="0" dirty="0">
              <a:solidFill>
                <a:srgbClr val="252327"/>
              </a:solidFill>
              <a:effectLst/>
              <a:latin typeface="Calibri" panose="020F0502020204030204" pitchFamily="34" charset="0"/>
            </a:endParaRPr>
          </a:p>
          <a:p>
            <a:pPr marL="228600" indent="-228600" algn="l">
              <a:buFont typeface="+mj-lt"/>
              <a:buAutoNum type="arabicPeriod"/>
            </a:pPr>
            <a:r>
              <a:rPr lang="en-US" b="0" i="0" dirty="0">
                <a:solidFill>
                  <a:srgbClr val="252327"/>
                </a:solidFill>
                <a:effectLst/>
                <a:latin typeface="Calibri" panose="020F0502020204030204" pitchFamily="34" charset="0"/>
              </a:rPr>
              <a:t>A social problem exists when there is a sizable difference between the ideals of a society and its reality.</a:t>
            </a:r>
          </a:p>
          <a:p>
            <a:pPr marL="228600" indent="-228600" algn="l">
              <a:buFont typeface="+mj-lt"/>
              <a:buAutoNum type="arabicPeriod"/>
            </a:pPr>
            <a:r>
              <a:rPr lang="en-US" b="0" i="0" dirty="0">
                <a:solidFill>
                  <a:srgbClr val="252327"/>
                </a:solidFill>
                <a:effectLst/>
                <a:latin typeface="Calibri" panose="020F0502020204030204" pitchFamily="34" charset="0"/>
              </a:rPr>
              <a:t>An issue only becomes a social problem when people have been able to convince others that it requires public attention and collective action.</a:t>
            </a:r>
          </a:p>
          <a:p>
            <a:pPr marL="228600" indent="-228600" algn="l">
              <a:buFont typeface="+mj-lt"/>
              <a:buAutoNum type="arabicPeriod"/>
            </a:pPr>
            <a:r>
              <a:rPr lang="en-US" b="0" i="0" dirty="0">
                <a:solidFill>
                  <a:srgbClr val="252327"/>
                </a:solidFill>
                <a:effectLst/>
                <a:latin typeface="Calibri" panose="020F0502020204030204" pitchFamily="34" charset="0"/>
              </a:rPr>
              <a:t>Power and exposure influence the extent to which people can be convinced a given issue is a social problem.</a:t>
            </a:r>
          </a:p>
          <a:p>
            <a:pPr marL="228600" indent="-228600" algn="l">
              <a:buFont typeface="+mj-lt"/>
              <a:buAutoNum type="arabicPeriod"/>
            </a:pPr>
            <a:r>
              <a:rPr lang="en-US" b="0" i="0" dirty="0">
                <a:solidFill>
                  <a:srgbClr val="252327"/>
                </a:solidFill>
                <a:effectLst/>
                <a:latin typeface="Calibri" panose="020F0502020204030204" pitchFamily="34" charset="0"/>
              </a:rPr>
              <a:t>Social problems are determined not just by the number of people they affect but by how they affect them.</a:t>
            </a:r>
          </a:p>
          <a:p>
            <a:pPr marL="228600" indent="-228600" algn="l">
              <a:buFont typeface="+mj-lt"/>
              <a:buAutoNum type="arabicPeriod"/>
            </a:pPr>
            <a:r>
              <a:rPr lang="en-US" b="0" i="0" dirty="0">
                <a:solidFill>
                  <a:srgbClr val="252327"/>
                </a:solidFill>
                <a:effectLst/>
                <a:latin typeface="Calibri" panose="020F0502020204030204" pitchFamily="34" charset="0"/>
              </a:rPr>
              <a:t>Defining a social problem involves convincing the public that both the causes and solutions for a problem lie beyond individual responsibility.</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24</a:t>
            </a:fld>
            <a:endParaRPr lang="en-CA"/>
          </a:p>
        </p:txBody>
      </p:sp>
    </p:spTree>
    <p:extLst>
      <p:ext uri="{BB962C8B-B14F-4D97-AF65-F5344CB8AC3E}">
        <p14:creationId xmlns:p14="http://schemas.microsoft.com/office/powerpoint/2010/main" val="3379407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A social problem is a social condition or a pattern of behaviour that people believe requires public concern and collective action to bring about change.</a:t>
            </a:r>
          </a:p>
          <a:p>
            <a:pPr marL="171450" indent="-171450">
              <a:buFont typeface="Arial" panose="020B0604020202020204" pitchFamily="34" charset="0"/>
              <a:buChar char="•"/>
            </a:pPr>
            <a:r>
              <a:rPr lang="en-CA" dirty="0"/>
              <a:t>Social problems exist when people agree that there is a sizable difference between the way things are and the way they should be.</a:t>
            </a:r>
          </a:p>
          <a:p>
            <a:pPr marL="171450" indent="-171450">
              <a:buFont typeface="Arial" panose="020B0604020202020204" pitchFamily="34" charset="0"/>
              <a:buChar char="•"/>
            </a:pPr>
            <a:r>
              <a:rPr lang="en-CA" dirty="0"/>
              <a:t>To put it simply, a social problem is an issue that society agrees is harmful and should be changed.</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25</a:t>
            </a:fld>
            <a:endParaRPr lang="en-CA"/>
          </a:p>
        </p:txBody>
      </p:sp>
    </p:spTree>
    <p:extLst>
      <p:ext uri="{BB962C8B-B14F-4D97-AF65-F5344CB8AC3E}">
        <p14:creationId xmlns:p14="http://schemas.microsoft.com/office/powerpoint/2010/main" val="4111737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 values of a society distinguish social problems from individual problems. </a:t>
            </a:r>
          </a:p>
          <a:p>
            <a:pPr marL="171450" indent="-171450">
              <a:buFont typeface="Arial" panose="020B0604020202020204" pitchFamily="34" charset="0"/>
              <a:buChar char="•"/>
            </a:pPr>
            <a:r>
              <a:rPr lang="en-CA" dirty="0"/>
              <a:t>But…</a:t>
            </a:r>
          </a:p>
          <a:p>
            <a:pPr marL="171450" indent="-171450">
              <a:buFont typeface="Arial" panose="020B0604020202020204" pitchFamily="34" charset="0"/>
              <a:buChar char="•"/>
            </a:pPr>
            <a:r>
              <a:rPr lang="en-CA" dirty="0"/>
              <a:t>In any society different people will hold different values and beliefs.</a:t>
            </a:r>
          </a:p>
          <a:p>
            <a:pPr marL="171450" indent="-171450">
              <a:buFont typeface="Arial" panose="020B0604020202020204" pitchFamily="34" charset="0"/>
              <a:buChar char="•"/>
            </a:pPr>
            <a:r>
              <a:rPr lang="en-CA" dirty="0"/>
              <a:t>What some people think of as an individual problem others would see as a social problem. </a:t>
            </a:r>
          </a:p>
          <a:p>
            <a:pPr marL="171450" indent="-171450">
              <a:buFont typeface="Arial" panose="020B0604020202020204" pitchFamily="34" charset="0"/>
              <a:buChar char="•"/>
            </a:pPr>
            <a:r>
              <a:rPr lang="en-CA" dirty="0"/>
              <a:t>We won’t all believe that the same issues should be considered social problems.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26</a:t>
            </a:fld>
            <a:endParaRPr lang="en-CA"/>
          </a:p>
        </p:txBody>
      </p:sp>
    </p:spTree>
    <p:extLst>
      <p:ext uri="{BB962C8B-B14F-4D97-AF65-F5344CB8AC3E}">
        <p14:creationId xmlns:p14="http://schemas.microsoft.com/office/powerpoint/2010/main" val="248636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People need to be convinced!</a:t>
            </a:r>
          </a:p>
          <a:p>
            <a:pPr marL="171450" indent="-171450">
              <a:buFont typeface="Arial" panose="020B0604020202020204" pitchFamily="34" charset="0"/>
              <a:buChar char="•"/>
            </a:pPr>
            <a:r>
              <a:rPr lang="en-CA" dirty="0"/>
              <a:t>A social problem only becomes a social problem when the people who care about it have been able to convince the broader public that it requires public attention and collective action.</a:t>
            </a:r>
          </a:p>
          <a:p>
            <a:pPr marL="171450" indent="-171450">
              <a:buFont typeface="Arial" panose="020B0604020202020204" pitchFamily="34" charset="0"/>
              <a:buChar char="•"/>
            </a:pPr>
            <a:r>
              <a:rPr lang="en-CA" i="1" dirty="0"/>
              <a:t>Claims-makers</a:t>
            </a:r>
            <a:r>
              <a:rPr lang="en-CA" dirty="0"/>
              <a:t> are the individuals, groups and/or organizations that seek to inform the public about the extent and nature of a particular problem.</a:t>
            </a:r>
          </a:p>
          <a:p>
            <a:pPr marL="171450" indent="-171450">
              <a:buFont typeface="Arial" panose="020B0604020202020204" pitchFamily="34" charset="0"/>
              <a:buChar char="•"/>
            </a:pPr>
            <a:r>
              <a:rPr lang="en-CA" dirty="0"/>
              <a:t>There are countless claims-makers trying to bring attention to issues.</a:t>
            </a:r>
          </a:p>
          <a:p>
            <a:pPr marL="171450" indent="-171450">
              <a:buFont typeface="Arial" panose="020B0604020202020204" pitchFamily="34" charset="0"/>
              <a:buChar char="•"/>
            </a:pPr>
            <a:r>
              <a:rPr lang="en-CA" dirty="0"/>
              <a:t>People with power and exposure, such as politicians and celebrities, are often more successful at bringing issues to public attention. </a:t>
            </a:r>
          </a:p>
          <a:p>
            <a:pPr marL="171450" indent="-171450">
              <a:buFont typeface="Arial" panose="020B0604020202020204" pitchFamily="34" charset="0"/>
              <a:buChar char="•"/>
            </a:pPr>
            <a:r>
              <a:rPr lang="en-CA" dirty="0"/>
              <a:t>But any one of us can become a claims-maker and work with others to raise concerns about the issues we care about.</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27</a:t>
            </a:fld>
            <a:endParaRPr lang="en-CA"/>
          </a:p>
        </p:txBody>
      </p:sp>
    </p:spTree>
    <p:extLst>
      <p:ext uri="{BB962C8B-B14F-4D97-AF65-F5344CB8AC3E}">
        <p14:creationId xmlns:p14="http://schemas.microsoft.com/office/powerpoint/2010/main" val="1450306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Crucially, establishing an issue or condition as a Social Problem is about demonstrating that </a:t>
            </a:r>
            <a:r>
              <a:rPr lang="en-US" b="1" dirty="0"/>
              <a:t>both the causes and solutions for the problem lie outside of the individual.</a:t>
            </a:r>
          </a:p>
          <a:p>
            <a:pPr marL="171450" indent="-171450">
              <a:buFont typeface="Arial" panose="020B0604020202020204" pitchFamily="34" charset="0"/>
              <a:buChar char="•"/>
            </a:pPr>
            <a:r>
              <a:rPr lang="en-US" dirty="0"/>
              <a:t>When the causes and solutions like outside the individual, we can say they are located in the </a:t>
            </a:r>
            <a:r>
              <a:rPr lang="en-US" b="1" dirty="0"/>
              <a:t>Social Structure</a:t>
            </a:r>
            <a:r>
              <a:rPr lang="en-US" dirty="0"/>
              <a:t>.</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28</a:t>
            </a:fld>
            <a:endParaRPr lang="en-CA"/>
          </a:p>
        </p:txBody>
      </p:sp>
    </p:spTree>
    <p:extLst>
      <p:ext uri="{BB962C8B-B14F-4D97-AF65-F5344CB8AC3E}">
        <p14:creationId xmlns:p14="http://schemas.microsoft.com/office/powerpoint/2010/main" val="806042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way to link the things that trouble us individually with bigger problems in society’s social structure.</a:t>
            </a:r>
          </a:p>
          <a:p>
            <a:pPr marL="171450" indent="-171450">
              <a:buFont typeface="Arial" panose="020B0604020202020204" pitchFamily="34" charset="0"/>
              <a:buChar char="•"/>
            </a:pPr>
            <a:r>
              <a:rPr lang="en-US" dirty="0"/>
              <a:t>Reflect and analyze society’s social structure and how changes can affect our personal experiences</a:t>
            </a:r>
          </a:p>
          <a:p>
            <a:pPr marL="171450" indent="-171450">
              <a:buFont typeface="Arial" panose="020B0604020202020204" pitchFamily="34" charset="0"/>
              <a:buChar char="•"/>
            </a:pPr>
            <a:r>
              <a:rPr lang="en-US" dirty="0"/>
              <a:t>Taking a step back take a step back from the way we normally try to understand the world—through our personal knowledge and experiences. Instead, we try to see and understand how society is organized to recognize the social problems or issues that affect people’s everyday lives.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It’s important to remember that just because we believe something to be true doesn’t make it so</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When we use the sociological imagination, we collect data, do research, and analyze our findings. Most importantly, we use our critical thinking skills.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We try to see beyond our own standpoint—and the prejudices and assumptions we might hold—to formulate what social problems are, why they exist, and how we may act to create positive, lasting solutions that help as many people as possible.</a:t>
            </a:r>
            <a:endParaRPr lang="en-US" dirty="0"/>
          </a:p>
        </p:txBody>
      </p:sp>
      <p:sp>
        <p:nvSpPr>
          <p:cNvPr id="4" name="Slide Number Placeholder 3"/>
          <p:cNvSpPr>
            <a:spLocks noGrp="1"/>
          </p:cNvSpPr>
          <p:nvPr>
            <p:ph type="sldNum" sz="quarter" idx="5"/>
          </p:nvPr>
        </p:nvSpPr>
        <p:spPr/>
        <p:txBody>
          <a:bodyPr/>
          <a:lstStyle/>
          <a:p>
            <a:fld id="{C18A9418-D4C5-4ED9-8A24-7145815518C2}" type="slidenum">
              <a:rPr lang="en-CA" smtClean="0"/>
              <a:t>29</a:t>
            </a:fld>
            <a:endParaRPr lang="en-CA"/>
          </a:p>
        </p:txBody>
      </p:sp>
    </p:spTree>
    <p:extLst>
      <p:ext uri="{BB962C8B-B14F-4D97-AF65-F5344CB8AC3E}">
        <p14:creationId xmlns:p14="http://schemas.microsoft.com/office/powerpoint/2010/main" val="50664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POINT OF VIEW!</a:t>
            </a:r>
          </a:p>
          <a:p>
            <a:pPr marL="171450" indent="-171450">
              <a:buFont typeface="Arial" panose="020B0604020202020204" pitchFamily="34" charset="0"/>
              <a:buChar char="•"/>
            </a:pPr>
            <a:r>
              <a:rPr lang="en-US" dirty="0"/>
              <a:t>How do social problems show up in our everyday lives? </a:t>
            </a:r>
          </a:p>
          <a:p>
            <a:pPr marL="171450" indent="-171450">
              <a:buFont typeface="Arial" panose="020B0604020202020204" pitchFamily="34" charset="0"/>
              <a:buChar char="•"/>
            </a:pPr>
            <a:r>
              <a:rPr lang="en-US" dirty="0"/>
              <a:t>As feminist and anti-racist historians have pointed out, our understanding of history is told from the perspective of powerful white men.</a:t>
            </a:r>
          </a:p>
          <a:p>
            <a:pPr marL="171450" indent="-171450">
              <a:buFont typeface="Arial" panose="020B0604020202020204" pitchFamily="34" charset="0"/>
              <a:buChar char="•"/>
            </a:pPr>
            <a:r>
              <a:rPr lang="en-US" dirty="0"/>
              <a:t>We know a great deal about Christopher Columbus but very little about the people whose land he took over and were massacred.</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30</a:t>
            </a:fld>
            <a:endParaRPr lang="en-CA"/>
          </a:p>
        </p:txBody>
      </p:sp>
    </p:spTree>
    <p:extLst>
      <p:ext uri="{BB962C8B-B14F-4D97-AF65-F5344CB8AC3E}">
        <p14:creationId xmlns:p14="http://schemas.microsoft.com/office/powerpoint/2010/main" val="4292239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UPDATE</a:t>
            </a:r>
          </a:p>
          <a:p>
            <a:pPr marL="171450" indent="-171450">
              <a:buFont typeface="Arial" panose="020B0604020202020204" pitchFamily="34" charset="0"/>
              <a:buChar char="•"/>
            </a:pPr>
            <a:r>
              <a:rPr lang="en-US" b="0" dirty="0"/>
              <a:t>REVIEW LAST CLASS</a:t>
            </a:r>
          </a:p>
          <a:p>
            <a:pPr marL="171450" indent="-171450">
              <a:buFont typeface="Arial" panose="020B0604020202020204" pitchFamily="34" charset="0"/>
              <a:buChar char="•"/>
            </a:pPr>
            <a:r>
              <a:rPr lang="en-US" b="0" dirty="0"/>
              <a:t>BELIEF</a:t>
            </a:r>
          </a:p>
          <a:p>
            <a:pPr marL="171450" indent="-171450">
              <a:buFont typeface="Arial" panose="020B0604020202020204" pitchFamily="34" charset="0"/>
              <a:buChar char="•"/>
            </a:pPr>
            <a:r>
              <a:rPr lang="en-US" b="0" dirty="0"/>
              <a:t>CONFIRAMTION BIAS</a:t>
            </a:r>
          </a:p>
          <a:p>
            <a:pPr marL="171450" indent="-171450">
              <a:buFont typeface="Arial" panose="020B0604020202020204" pitchFamily="34" charset="0"/>
              <a:buChar char="•"/>
            </a:pPr>
            <a:r>
              <a:rPr lang="en-US" b="0" dirty="0"/>
              <a:t>IDEOLOGY</a:t>
            </a:r>
          </a:p>
          <a:p>
            <a:pPr marL="171450" indent="-171450">
              <a:buFont typeface="Arial" panose="020B0604020202020204" pitchFamily="34" charset="0"/>
              <a:buChar char="•"/>
            </a:pPr>
            <a:r>
              <a:rPr lang="en-US" b="0" dirty="0"/>
              <a:t>ASSUMPTIONS</a:t>
            </a:r>
          </a:p>
          <a:p>
            <a:pPr marL="171450" indent="-171450">
              <a:buFont typeface="Arial" panose="020B0604020202020204" pitchFamily="34" charset="0"/>
              <a:buChar char="•"/>
            </a:pPr>
            <a:r>
              <a:rPr lang="en-US" b="0" dirty="0"/>
              <a:t>SOCIAL CONSTRUCT OF IDEOLOGY</a:t>
            </a:r>
          </a:p>
          <a:p>
            <a:pPr marL="171450" indent="-171450">
              <a:buFont typeface="Arial" panose="020B0604020202020204" pitchFamily="34" charset="0"/>
              <a:buChar char="•"/>
            </a:pPr>
            <a:r>
              <a:rPr lang="en-US" b="0" dirty="0"/>
              <a:t>DOMINANT IDEOLOGY</a:t>
            </a:r>
          </a:p>
          <a:p>
            <a:pPr marL="171450" indent="-171450">
              <a:buFont typeface="Arial" panose="020B0604020202020204" pitchFamily="34" charset="0"/>
              <a:buChar char="•"/>
            </a:pPr>
            <a:r>
              <a:rPr lang="en-US" b="0" dirty="0"/>
              <a:t>DOMINANT DISCOURSE </a:t>
            </a:r>
          </a:p>
          <a:p>
            <a:pPr marL="171450" indent="-171450">
              <a:buFont typeface="Arial" panose="020B0604020202020204" pitchFamily="34" charset="0"/>
              <a:buChar char="•"/>
            </a:pPr>
            <a:r>
              <a:rPr lang="en-US" b="0" dirty="0"/>
              <a:t>HEGEMONIC DISCOURSE</a:t>
            </a:r>
          </a:p>
          <a:p>
            <a:pPr marL="171450" indent="-171450">
              <a:buFont typeface="Arial" panose="020B0604020202020204" pitchFamily="34" charset="0"/>
              <a:buChar char="•"/>
            </a:pPr>
            <a:r>
              <a:rPr lang="en-US" b="0" dirty="0"/>
              <a:t>COUNTER IDEOLOGIES</a:t>
            </a:r>
          </a:p>
          <a:p>
            <a:pPr marL="171450" indent="-171450">
              <a:buFont typeface="Arial" panose="020B0604020202020204" pitchFamily="34" charset="0"/>
              <a:buChar char="•"/>
            </a:pPr>
            <a:r>
              <a:rPr lang="en-US" b="0" dirty="0"/>
              <a:t>MOVEMENTS</a:t>
            </a:r>
          </a:p>
          <a:p>
            <a:pPr marL="171450" indent="-171450">
              <a:buFont typeface="Arial" panose="020B0604020202020204" pitchFamily="34" charset="0"/>
              <a:buChar char="•"/>
            </a:pPr>
            <a:endParaRPr lang="en-CA" b="0" dirty="0"/>
          </a:p>
        </p:txBody>
      </p:sp>
      <p:sp>
        <p:nvSpPr>
          <p:cNvPr id="4" name="Slide Number Placeholder 3"/>
          <p:cNvSpPr>
            <a:spLocks noGrp="1"/>
          </p:cNvSpPr>
          <p:nvPr>
            <p:ph type="sldNum" sz="quarter" idx="5"/>
          </p:nvPr>
        </p:nvSpPr>
        <p:spPr/>
        <p:txBody>
          <a:bodyPr/>
          <a:lstStyle/>
          <a:p>
            <a:fld id="{C18A9418-D4C5-4ED9-8A24-7145815518C2}" type="slidenum">
              <a:rPr lang="en-CA" smtClean="0"/>
              <a:t>3</a:t>
            </a:fld>
            <a:endParaRPr lang="en-CA"/>
          </a:p>
        </p:txBody>
      </p:sp>
    </p:spTree>
    <p:extLst>
      <p:ext uri="{BB962C8B-B14F-4D97-AF65-F5344CB8AC3E}">
        <p14:creationId xmlns:p14="http://schemas.microsoft.com/office/powerpoint/2010/main" val="2176319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Elementary students continue to learn about the heroic acts of European settlers but little about the experiences of First Nations who already lived on this land </a:t>
            </a:r>
          </a:p>
          <a:p>
            <a:pPr marL="171450" indent="-171450">
              <a:buFont typeface="Arial" panose="020B0604020202020204" pitchFamily="34" charset="0"/>
              <a:buChar char="•"/>
            </a:pPr>
            <a:r>
              <a:rPr lang="en-US" dirty="0"/>
              <a:t>This reminds us that knowledge is not neutral. </a:t>
            </a:r>
          </a:p>
          <a:p>
            <a:pPr marL="171450" indent="-171450">
              <a:buFont typeface="Arial" panose="020B0604020202020204" pitchFamily="34" charset="0"/>
              <a:buChar char="•"/>
            </a:pPr>
            <a:r>
              <a:rPr lang="en-US" dirty="0"/>
              <a:t>What we know and what we are able to know are shaped by our sources of information. </a:t>
            </a:r>
          </a:p>
          <a:p>
            <a:pPr marL="171450" indent="-171450">
              <a:buFont typeface="Arial" panose="020B0604020202020204" pitchFamily="34" charset="0"/>
              <a:buChar char="•"/>
            </a:pPr>
            <a:r>
              <a:rPr lang="en-US" dirty="0"/>
              <a:t>This in turn affects what we know about social problems and how we act in relation to them. </a:t>
            </a:r>
          </a:p>
          <a:p>
            <a:pPr marL="171450" indent="-171450">
              <a:buFont typeface="Arial" panose="020B0604020202020204" pitchFamily="34" charset="0"/>
              <a:buChar char="•"/>
            </a:pPr>
            <a:r>
              <a:rPr lang="en-US" dirty="0"/>
              <a:t>Our understanding of social problems is always shaped by history, politics, and culture.</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31</a:t>
            </a:fld>
            <a:endParaRPr lang="en-CA"/>
          </a:p>
        </p:txBody>
      </p:sp>
    </p:spTree>
    <p:extLst>
      <p:ext uri="{BB962C8B-B14F-4D97-AF65-F5344CB8AC3E}">
        <p14:creationId xmlns:p14="http://schemas.microsoft.com/office/powerpoint/2010/main" val="3845125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can be moved to where you have your class break(s)</a:t>
            </a:r>
          </a:p>
        </p:txBody>
      </p:sp>
      <p:sp>
        <p:nvSpPr>
          <p:cNvPr id="4" name="Slide Number Placeholder 3"/>
          <p:cNvSpPr>
            <a:spLocks noGrp="1"/>
          </p:cNvSpPr>
          <p:nvPr>
            <p:ph type="sldNum" sz="quarter" idx="5"/>
          </p:nvPr>
        </p:nvSpPr>
        <p:spPr/>
        <p:txBody>
          <a:bodyPr/>
          <a:lstStyle/>
          <a:p>
            <a:fld id="{C18A9418-D4C5-4ED9-8A24-7145815518C2}" type="slidenum">
              <a:rPr lang="en-CA" smtClean="0"/>
              <a:t>32</a:t>
            </a:fld>
            <a:endParaRPr lang="en-CA"/>
          </a:p>
        </p:txBody>
      </p:sp>
    </p:spTree>
    <p:extLst>
      <p:ext uri="{BB962C8B-B14F-4D97-AF65-F5344CB8AC3E}">
        <p14:creationId xmlns:p14="http://schemas.microsoft.com/office/powerpoint/2010/main" val="1180430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64646"/>
                </a:solidFill>
                <a:effectLst/>
                <a:latin typeface="Calibri" panose="020F0502020204030204" pitchFamily="34" charset="0"/>
              </a:rPr>
              <a:t>After watching the video,</a:t>
            </a:r>
          </a:p>
          <a:p>
            <a:pPr algn="l"/>
            <a:r>
              <a:rPr lang="en-US" b="0" i="0" dirty="0">
                <a:solidFill>
                  <a:srgbClr val="464646"/>
                </a:solidFill>
                <a:effectLst/>
                <a:latin typeface="Calibri" panose="020F0502020204030204" pitchFamily="34" charset="0"/>
              </a:rPr>
              <a:t>https://youtu.be/Ck0yqUoBY7M</a:t>
            </a:r>
          </a:p>
          <a:p>
            <a:pPr algn="l"/>
            <a:endParaRPr lang="en-US" b="0" i="0" dirty="0">
              <a:solidFill>
                <a:srgbClr val="464646"/>
              </a:solidFill>
              <a:effectLst/>
              <a:latin typeface="Calibri" panose="020F0502020204030204" pitchFamily="34" charset="0"/>
            </a:endParaRPr>
          </a:p>
          <a:p>
            <a:pPr algn="l"/>
            <a:r>
              <a:rPr lang="en-US" b="0" i="0" dirty="0">
                <a:solidFill>
                  <a:srgbClr val="464646"/>
                </a:solidFill>
                <a:effectLst/>
                <a:latin typeface="Calibri" panose="020F0502020204030204" pitchFamily="34" charset="0"/>
              </a:rPr>
              <a:t>Answer the following questions:</a:t>
            </a:r>
          </a:p>
          <a:p>
            <a:pPr algn="l"/>
            <a:endParaRPr lang="en-US" b="0" i="0" dirty="0">
              <a:solidFill>
                <a:srgbClr val="464646"/>
              </a:solidFill>
              <a:effectLst/>
              <a:latin typeface="Calibri" panose="020F0502020204030204" pitchFamily="34" charset="0"/>
            </a:endParaRPr>
          </a:p>
          <a:p>
            <a:pPr algn="l">
              <a:buFont typeface="+mj-lt"/>
              <a:buAutoNum type="arabicPeriod"/>
            </a:pPr>
            <a:r>
              <a:rPr lang="en-US" b="0" i="0" dirty="0">
                <a:solidFill>
                  <a:srgbClr val="464646"/>
                </a:solidFill>
                <a:effectLst/>
                <a:latin typeface="Calibri" panose="020F0502020204030204" pitchFamily="34" charset="0"/>
              </a:rPr>
              <a:t>What is “truthiness” and “post-truth”?</a:t>
            </a:r>
          </a:p>
          <a:p>
            <a:pPr algn="l">
              <a:buFont typeface="+mj-lt"/>
              <a:buAutoNum type="arabicPeriod"/>
            </a:pPr>
            <a:r>
              <a:rPr lang="en-US" b="0" i="0" dirty="0">
                <a:solidFill>
                  <a:srgbClr val="464646"/>
                </a:solidFill>
                <a:effectLst/>
                <a:latin typeface="Calibri" panose="020F0502020204030204" pitchFamily="34" charset="0"/>
              </a:rPr>
              <a:t>How do you think truthiness and “post-truth” are related to stereotypes and prejudice?</a:t>
            </a:r>
          </a:p>
          <a:p>
            <a:pPr algn="l">
              <a:buFont typeface="+mj-lt"/>
              <a:buAutoNum type="arabicPeriod"/>
            </a:pPr>
            <a:r>
              <a:rPr lang="en-US" b="0" i="0" dirty="0">
                <a:solidFill>
                  <a:srgbClr val="464646"/>
                </a:solidFill>
                <a:effectLst/>
                <a:latin typeface="Calibri" panose="020F0502020204030204" pitchFamily="34" charset="0"/>
              </a:rPr>
              <a:t>Why is thinking about a social problem in terms of “a gut feeling you have” dangerous?</a:t>
            </a:r>
          </a:p>
          <a:p>
            <a:pPr algn="l"/>
            <a:endParaRPr lang="en-US" b="0" i="0" dirty="0">
              <a:solidFill>
                <a:srgbClr val="464646"/>
              </a:solidFill>
              <a:effectLst/>
              <a:latin typeface="Calibri" panose="020F0502020204030204" pitchFamily="34" charset="0"/>
            </a:endParaRPr>
          </a:p>
          <a:p>
            <a:pPr algn="l"/>
            <a:r>
              <a:rPr lang="en-US" b="0" i="0" dirty="0">
                <a:solidFill>
                  <a:srgbClr val="464646"/>
                </a:solidFill>
                <a:effectLst/>
                <a:latin typeface="Calibri" panose="020F0502020204030204" pitchFamily="34" charset="0"/>
              </a:rPr>
              <a:t>The discussion about truthiness and post-truth is very relevant to the discussion on “fake news”</a:t>
            </a:r>
          </a:p>
          <a:p>
            <a:endParaRPr lang="en-CA" dirty="0"/>
          </a:p>
          <a:p>
            <a:r>
              <a:rPr lang="en-CA" b="1" dirty="0"/>
              <a:t>TRUTHINESS</a:t>
            </a:r>
          </a:p>
          <a:p>
            <a:r>
              <a:rPr lang="en-CA" dirty="0"/>
              <a:t>“The belief in what you feel to be true rather than what the facts will support”</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33</a:t>
            </a:fld>
            <a:endParaRPr lang="en-CA"/>
          </a:p>
        </p:txBody>
      </p:sp>
    </p:spTree>
    <p:extLst>
      <p:ext uri="{BB962C8B-B14F-4D97-AF65-F5344CB8AC3E}">
        <p14:creationId xmlns:p14="http://schemas.microsoft.com/office/powerpoint/2010/main" val="2731086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64646"/>
                </a:solidFill>
                <a:effectLst/>
                <a:latin typeface="Calibri" panose="020F0502020204030204" pitchFamily="34" charset="0"/>
              </a:rPr>
              <a:t>After watching the video, answer the following questions:</a:t>
            </a:r>
          </a:p>
          <a:p>
            <a:pPr algn="l"/>
            <a:endParaRPr lang="en-US" b="0" i="0" dirty="0">
              <a:solidFill>
                <a:srgbClr val="464646"/>
              </a:solidFill>
              <a:effectLst/>
              <a:latin typeface="Calibri" panose="020F0502020204030204" pitchFamily="34" charset="0"/>
            </a:endParaRPr>
          </a:p>
          <a:p>
            <a:pPr algn="l">
              <a:buFont typeface="+mj-lt"/>
              <a:buAutoNum type="arabicPeriod"/>
            </a:pPr>
            <a:r>
              <a:rPr lang="en-US" b="0" i="0" dirty="0">
                <a:solidFill>
                  <a:srgbClr val="464646"/>
                </a:solidFill>
                <a:effectLst/>
                <a:latin typeface="Calibri" panose="020F0502020204030204" pitchFamily="34" charset="0"/>
              </a:rPr>
              <a:t>What is truthiness and “post-truth”?</a:t>
            </a:r>
          </a:p>
          <a:p>
            <a:pPr algn="l">
              <a:buFont typeface="+mj-lt"/>
              <a:buAutoNum type="arabicPeriod"/>
            </a:pPr>
            <a:r>
              <a:rPr lang="en-US" b="0" i="0" dirty="0">
                <a:solidFill>
                  <a:srgbClr val="464646"/>
                </a:solidFill>
                <a:effectLst/>
                <a:latin typeface="Calibri" panose="020F0502020204030204" pitchFamily="34" charset="0"/>
              </a:rPr>
              <a:t>How do you think truthiness and “post-truth” are related to stereotypes and prejudice?</a:t>
            </a:r>
          </a:p>
          <a:p>
            <a:pPr algn="l">
              <a:buFont typeface="+mj-lt"/>
              <a:buAutoNum type="arabicPeriod"/>
            </a:pPr>
            <a:r>
              <a:rPr lang="en-US" b="0" i="0" dirty="0">
                <a:solidFill>
                  <a:srgbClr val="464646"/>
                </a:solidFill>
                <a:effectLst/>
                <a:latin typeface="Calibri" panose="020F0502020204030204" pitchFamily="34" charset="0"/>
              </a:rPr>
              <a:t>Why is thinking about a social problem in terms of “a gut feeling you have” dangerous?</a:t>
            </a:r>
          </a:p>
          <a:p>
            <a:pPr algn="l"/>
            <a:endParaRPr lang="en-US" b="0" i="0" dirty="0">
              <a:solidFill>
                <a:srgbClr val="464646"/>
              </a:solidFill>
              <a:effectLst/>
              <a:latin typeface="Calibri" panose="020F0502020204030204" pitchFamily="34" charset="0"/>
            </a:endParaRPr>
          </a:p>
          <a:p>
            <a:pPr algn="l"/>
            <a:r>
              <a:rPr lang="en-US" b="0" i="0" dirty="0">
                <a:solidFill>
                  <a:srgbClr val="464646"/>
                </a:solidFill>
                <a:effectLst/>
                <a:latin typeface="Calibri" panose="020F0502020204030204" pitchFamily="34" charset="0"/>
              </a:rPr>
              <a:t>The discussion about truthiness and post-truth is very relevant to the discussion on “fake news”</a:t>
            </a:r>
          </a:p>
          <a:p>
            <a:endParaRPr lang="en-CA" dirty="0"/>
          </a:p>
          <a:p>
            <a:r>
              <a:rPr lang="en-CA" b="1" dirty="0"/>
              <a:t>TRUTHINESS</a:t>
            </a:r>
          </a:p>
          <a:p>
            <a:r>
              <a:rPr lang="en-CA" dirty="0"/>
              <a:t>“The belief in what you feel to be true rather than what the facts will support”</a:t>
            </a:r>
          </a:p>
        </p:txBody>
      </p:sp>
      <p:sp>
        <p:nvSpPr>
          <p:cNvPr id="4" name="Slide Number Placeholder 3"/>
          <p:cNvSpPr>
            <a:spLocks noGrp="1"/>
          </p:cNvSpPr>
          <p:nvPr>
            <p:ph type="sldNum" sz="quarter" idx="5"/>
          </p:nvPr>
        </p:nvSpPr>
        <p:spPr/>
        <p:txBody>
          <a:bodyPr/>
          <a:lstStyle/>
          <a:p>
            <a:fld id="{C18A9418-D4C5-4ED9-8A24-7145815518C2}" type="slidenum">
              <a:rPr lang="en-CA" smtClean="0"/>
              <a:t>34</a:t>
            </a:fld>
            <a:endParaRPr lang="en-CA"/>
          </a:p>
        </p:txBody>
      </p:sp>
    </p:spTree>
    <p:extLst>
      <p:ext uri="{BB962C8B-B14F-4D97-AF65-F5344CB8AC3E}">
        <p14:creationId xmlns:p14="http://schemas.microsoft.com/office/powerpoint/2010/main" val="4073772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Social structure refers to the way society is organized.</a:t>
            </a:r>
          </a:p>
          <a:p>
            <a:pPr marL="171450" indent="-171450">
              <a:buFont typeface="Arial" panose="020B0604020202020204" pitchFamily="34" charset="0"/>
              <a:buChar char="•"/>
            </a:pPr>
            <a:r>
              <a:rPr lang="en-US" dirty="0"/>
              <a:t>The basic elements of a social structure are statuses, roles, groups and institutions.</a:t>
            </a:r>
          </a:p>
          <a:p>
            <a:pPr marL="171450" indent="-171450">
              <a:buFont typeface="Arial" panose="020B0604020202020204" pitchFamily="34" charset="0"/>
              <a:buChar char="•"/>
            </a:pPr>
            <a:r>
              <a:rPr lang="en-US" dirty="0"/>
              <a:t>In subsequent chapters, we will discuss statuses, roles and groups. </a:t>
            </a:r>
          </a:p>
          <a:p>
            <a:pPr marL="171450" indent="-171450">
              <a:buFont typeface="Arial" panose="020B0604020202020204" pitchFamily="34" charset="0"/>
              <a:buChar char="•"/>
            </a:pPr>
            <a:r>
              <a:rPr lang="en-US" dirty="0"/>
              <a:t>But here we will focus on the importance of social institutions and the way the are linked to social problems.</a:t>
            </a:r>
          </a:p>
          <a:p>
            <a:endParaRPr lang="en-US" dirty="0"/>
          </a:p>
        </p:txBody>
      </p:sp>
      <p:sp>
        <p:nvSpPr>
          <p:cNvPr id="4" name="Slide Number Placeholder 3"/>
          <p:cNvSpPr>
            <a:spLocks noGrp="1"/>
          </p:cNvSpPr>
          <p:nvPr>
            <p:ph type="sldNum" sz="quarter" idx="10"/>
          </p:nvPr>
        </p:nvSpPr>
        <p:spPr/>
        <p:txBody>
          <a:bodyPr/>
          <a:lstStyle/>
          <a:p>
            <a:fld id="{CC9EB095-D5F9-4807-A766-846D2CF5B8AC}" type="slidenum">
              <a:rPr lang="en-US" smtClean="0"/>
              <a:pPr/>
              <a:t>35</a:t>
            </a:fld>
            <a:endParaRPr lang="en-US"/>
          </a:p>
        </p:txBody>
      </p:sp>
    </p:spTree>
    <p:extLst>
      <p:ext uri="{BB962C8B-B14F-4D97-AF65-F5344CB8AC3E}">
        <p14:creationId xmlns:p14="http://schemas.microsoft.com/office/powerpoint/2010/main" val="3813810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 most recognized social institutions are:</a:t>
            </a:r>
          </a:p>
          <a:p>
            <a:pPr marL="628650" lvl="1" indent="-171450">
              <a:buFont typeface="Arial" panose="020B0604020202020204" pitchFamily="34" charset="0"/>
              <a:buChar char="•"/>
            </a:pPr>
            <a:r>
              <a:rPr lang="en-CA" dirty="0"/>
              <a:t>The Family</a:t>
            </a:r>
          </a:p>
          <a:p>
            <a:pPr marL="628650" lvl="1" indent="-171450">
              <a:buFont typeface="Arial" panose="020B0604020202020204" pitchFamily="34" charset="0"/>
              <a:buChar char="•"/>
            </a:pPr>
            <a:r>
              <a:rPr lang="en-CA" dirty="0"/>
              <a:t>Religion</a:t>
            </a:r>
          </a:p>
          <a:p>
            <a:pPr marL="628650" lvl="1" indent="-171450">
              <a:buFont typeface="Arial" panose="020B0604020202020204" pitchFamily="34" charset="0"/>
              <a:buChar char="•"/>
            </a:pPr>
            <a:r>
              <a:rPr lang="en-CA" dirty="0"/>
              <a:t>Government</a:t>
            </a:r>
          </a:p>
          <a:p>
            <a:pPr marL="628650" lvl="1" indent="-171450">
              <a:buFont typeface="Arial" panose="020B0604020202020204" pitchFamily="34" charset="0"/>
              <a:buChar char="•"/>
            </a:pPr>
            <a:r>
              <a:rPr lang="en-CA" dirty="0"/>
              <a:t>Economy</a:t>
            </a:r>
          </a:p>
          <a:p>
            <a:pPr marL="628650" lvl="1" indent="-171450">
              <a:buFont typeface="Arial" panose="020B0604020202020204" pitchFamily="34" charset="0"/>
              <a:buChar char="•"/>
            </a:pPr>
            <a:r>
              <a:rPr lang="en-CA" dirty="0"/>
              <a:t>Education</a:t>
            </a:r>
          </a:p>
          <a:p>
            <a:pPr marL="628650" lvl="1" indent="-171450">
              <a:buFont typeface="Arial" panose="020B0604020202020204" pitchFamily="34" charset="0"/>
              <a:buChar char="•"/>
            </a:pPr>
            <a:r>
              <a:rPr lang="en-CA" dirty="0"/>
              <a:t>Culture</a:t>
            </a:r>
          </a:p>
          <a:p>
            <a:pPr marL="628650" lvl="1" indent="-171450">
              <a:buFont typeface="Arial" panose="020B0604020202020204" pitchFamily="34" charset="0"/>
              <a:buChar char="•"/>
            </a:pPr>
            <a:r>
              <a:rPr lang="en-CA" dirty="0"/>
              <a:t>Media</a:t>
            </a:r>
          </a:p>
          <a:p>
            <a:pPr marL="171450" indent="-171450">
              <a:buFont typeface="Arial" panose="020B0604020202020204" pitchFamily="34" charset="0"/>
              <a:buChar char="•"/>
            </a:pPr>
            <a:r>
              <a:rPr lang="en-CA" dirty="0"/>
              <a:t>These social institutions guide and shape our attitudes, values, and even our behaviour.</a:t>
            </a:r>
          </a:p>
          <a:p>
            <a:pPr marL="171450" indent="-171450">
              <a:buFont typeface="Arial" panose="020B0604020202020204" pitchFamily="34" charset="0"/>
              <a:buChar char="•"/>
            </a:pPr>
            <a:r>
              <a:rPr lang="en-CA" dirty="0"/>
              <a:t>For example, religion teaches us a set of values and beliefs. </a:t>
            </a:r>
          </a:p>
          <a:p>
            <a:pPr marL="171450" indent="-171450">
              <a:buFont typeface="Arial" panose="020B0604020202020204" pitchFamily="34" charset="0"/>
              <a:buChar char="•"/>
            </a:pPr>
            <a:r>
              <a:rPr lang="en-CA" dirty="0"/>
              <a:t>The media (i.e., the news) not only informs but interprets events for us. </a:t>
            </a:r>
          </a:p>
          <a:p>
            <a:pPr marL="171450" indent="-171450">
              <a:buFont typeface="Arial" panose="020B0604020202020204" pitchFamily="34" charset="0"/>
              <a:buChar char="•"/>
            </a:pPr>
            <a:r>
              <a:rPr lang="en-CA" dirty="0"/>
              <a:t>The education system shapes our thinking. </a:t>
            </a:r>
          </a:p>
          <a:p>
            <a:pPr marL="171450" indent="-171450">
              <a:buFont typeface="Arial" panose="020B0604020202020204" pitchFamily="34" charset="0"/>
              <a:buChar char="•"/>
            </a:pPr>
            <a:r>
              <a:rPr lang="en-CA" dirty="0"/>
              <a:t>The economy determines our work and spending habits, while the government puts into place policies that affect our daily lives.</a:t>
            </a:r>
          </a:p>
          <a:p>
            <a:pPr marL="171450" indent="-171450">
              <a:buFont typeface="Arial" panose="020B0604020202020204" pitchFamily="34" charset="0"/>
              <a:buChar char="•"/>
            </a:pPr>
            <a:endParaRPr lang="en-CA" dirty="0"/>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Education is designed to teach young people specific subjects and skills that may be useful in their lives.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Law is an organized way to settle disputes between people, to punish those who have hurt others, and to protect communities from those who damage them by taking unfair advantages for themselves.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Religion is meant to provide us a moral and ethical framework within which to live our lives and relate to others.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Mass media is meant to provide entertainment and information to people who are separated over large distances.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All of these are institutions because they exist to serve a specific social purpose.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They arrange the way we live together.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Given this, is it not interesting to consider how some of these institutions first developed and why they are set up the way they are?</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36</a:t>
            </a:fld>
            <a:endParaRPr lang="en-CA"/>
          </a:p>
        </p:txBody>
      </p:sp>
    </p:spTree>
    <p:extLst>
      <p:ext uri="{BB962C8B-B14F-4D97-AF65-F5344CB8AC3E}">
        <p14:creationId xmlns:p14="http://schemas.microsoft.com/office/powerpoint/2010/main" val="63651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SOCIAL ACTION </a:t>
            </a:r>
          </a:p>
          <a:p>
            <a:pPr algn="l"/>
            <a:r>
              <a:rPr lang="en-CA" dirty="0"/>
              <a:t>Looking at what we can personally do with Homelessness</a:t>
            </a:r>
          </a:p>
          <a:p>
            <a:pPr algn="l"/>
            <a:endParaRPr lang="en-CA" dirty="0"/>
          </a:p>
          <a:p>
            <a:pPr algn="l"/>
            <a:r>
              <a:rPr lang="en-CA" dirty="0"/>
              <a:t>https://youtu.be/RjO8hBNSvVI</a:t>
            </a:r>
          </a:p>
          <a:p>
            <a:pPr algn="l"/>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37</a:t>
            </a:fld>
            <a:endParaRPr lang="en-CA"/>
          </a:p>
        </p:txBody>
      </p:sp>
    </p:spTree>
    <p:extLst>
      <p:ext uri="{BB962C8B-B14F-4D97-AF65-F5344CB8AC3E}">
        <p14:creationId xmlns:p14="http://schemas.microsoft.com/office/powerpoint/2010/main" val="1513631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can be moved to where you have your class break(s)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38</a:t>
            </a:fld>
            <a:endParaRPr lang="en-CA"/>
          </a:p>
        </p:txBody>
      </p:sp>
    </p:spTree>
    <p:extLst>
      <p:ext uri="{BB962C8B-B14F-4D97-AF65-F5344CB8AC3E}">
        <p14:creationId xmlns:p14="http://schemas.microsoft.com/office/powerpoint/2010/main" val="1037439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464646"/>
                </a:solidFill>
                <a:effectLst/>
                <a:latin typeface="Calibri" panose="020F0502020204030204" pitchFamily="34" charset="0"/>
              </a:rPr>
              <a:t>In your groups…</a:t>
            </a:r>
          </a:p>
          <a:p>
            <a:pPr algn="l"/>
            <a:r>
              <a:rPr lang="en-CA" b="0" i="0" dirty="0">
                <a:solidFill>
                  <a:srgbClr val="464646"/>
                </a:solidFill>
                <a:effectLst/>
                <a:latin typeface="Calibri" panose="020F0502020204030204" pitchFamily="34" charset="0"/>
              </a:rPr>
              <a:t>Name some social problems that you are concerned about ?</a:t>
            </a:r>
          </a:p>
          <a:p>
            <a:pPr algn="l"/>
            <a:r>
              <a:rPr lang="en-CA" b="0" i="0" dirty="0">
                <a:solidFill>
                  <a:srgbClr val="464646"/>
                </a:solidFill>
                <a:effectLst/>
                <a:latin typeface="Calibri" panose="020F0502020204030204" pitchFamily="34" charset="0"/>
              </a:rPr>
              <a:t>Why are you concerned about it, Individually and or as a group?</a:t>
            </a:r>
          </a:p>
          <a:p>
            <a:pPr algn="l"/>
            <a:r>
              <a:rPr lang="en-CA" b="0" i="0" dirty="0">
                <a:solidFill>
                  <a:srgbClr val="464646"/>
                </a:solidFill>
                <a:effectLst/>
                <a:latin typeface="Calibri" panose="020F0502020204030204" pitchFamily="34" charset="0"/>
              </a:rPr>
              <a:t>What part does society have to play in this problem?</a:t>
            </a:r>
          </a:p>
          <a:p>
            <a:pPr algn="l"/>
            <a:r>
              <a:rPr lang="en-CA" b="0" i="0" dirty="0">
                <a:solidFill>
                  <a:srgbClr val="464646"/>
                </a:solidFill>
                <a:effectLst/>
                <a:latin typeface="Calibri" panose="020F0502020204030204" pitchFamily="34" charset="0"/>
              </a:rPr>
              <a:t>What are some possible solutions to the social problem? </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39</a:t>
            </a:fld>
            <a:endParaRPr lang="en-CA"/>
          </a:p>
        </p:txBody>
      </p:sp>
    </p:spTree>
    <p:extLst>
      <p:ext uri="{BB962C8B-B14F-4D97-AF65-F5344CB8AC3E}">
        <p14:creationId xmlns:p14="http://schemas.microsoft.com/office/powerpoint/2010/main" val="1059986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have to setup a new </a:t>
            </a:r>
            <a:r>
              <a:rPr lang="en-CA" dirty="0" err="1"/>
              <a:t>Mentimeter</a:t>
            </a:r>
            <a:r>
              <a:rPr lang="en-CA" dirty="0"/>
              <a:t> Poll.</a:t>
            </a:r>
          </a:p>
          <a:p>
            <a:endParaRPr lang="en-CA" dirty="0"/>
          </a:p>
          <a:p>
            <a:endParaRPr lang="en-CA" dirty="0"/>
          </a:p>
          <a:p>
            <a:r>
              <a:rPr lang="en-CA" dirty="0"/>
              <a:t>https://www.menti.com/o7w5xsgina</a:t>
            </a:r>
          </a:p>
          <a:p>
            <a:r>
              <a:rPr lang="en-CA" dirty="0" err="1"/>
              <a:t>MentiMeter</a:t>
            </a:r>
            <a:r>
              <a:rPr lang="en-CA" dirty="0"/>
              <a:t> Code : 8396 1139</a:t>
            </a:r>
          </a:p>
          <a:p>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40</a:t>
            </a:fld>
            <a:endParaRPr lang="en-CA"/>
          </a:p>
        </p:txBody>
      </p:sp>
    </p:spTree>
    <p:extLst>
      <p:ext uri="{BB962C8B-B14F-4D97-AF65-F5344CB8AC3E}">
        <p14:creationId xmlns:p14="http://schemas.microsoft.com/office/powerpoint/2010/main" val="283297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b="0" i="0" u="none" strike="noStrike" baseline="0" dirty="0">
                <a:latin typeface="Helvetica" panose="020B0604020202030204" pitchFamily="34" charset="0"/>
              </a:rPr>
              <a:t>The student will reliably demonstrate the ability to:</a:t>
            </a:r>
          </a:p>
          <a:p>
            <a:pPr marL="285750" indent="-285750" algn="l">
              <a:buFont typeface="Arial" panose="020B0604020202020204" pitchFamily="34" charset="0"/>
              <a:buChar char="•"/>
            </a:pPr>
            <a:r>
              <a:rPr lang="en-US" sz="1800" b="0" i="0" u="none" strike="noStrike" baseline="0" dirty="0">
                <a:latin typeface="Helvetica" panose="020B0604020202030204" pitchFamily="34" charset="0"/>
              </a:rPr>
              <a:t>Reflect critically about one's role as a global citizen in personal and professional life.</a:t>
            </a:r>
          </a:p>
          <a:p>
            <a:pPr marL="285750" indent="-285750" algn="l">
              <a:buFont typeface="Arial" panose="020B0604020202020204" pitchFamily="34" charset="0"/>
              <a:buChar char="•"/>
            </a:pPr>
            <a:r>
              <a:rPr lang="en-US" sz="1800" b="0" i="0" u="none" strike="noStrike" baseline="0" dirty="0">
                <a:latin typeface="Helvetica" panose="020B0604020202030204" pitchFamily="34" charset="0"/>
              </a:rPr>
              <a:t>Analyze the ways we come to understand the world, our perceptions of ourselves and others.</a:t>
            </a:r>
          </a:p>
          <a:p>
            <a:pPr marL="285750" indent="-285750" algn="l">
              <a:buFont typeface="Arial" panose="020B0604020202020204" pitchFamily="34" charset="0"/>
              <a:buChar char="•"/>
            </a:pPr>
            <a:r>
              <a:rPr lang="en-US" sz="1800" b="0" i="0" u="none" strike="noStrike" baseline="0" dirty="0">
                <a:latin typeface="Helvetica" panose="020B0604020202030204" pitchFamily="34" charset="0"/>
              </a:rPr>
              <a:t>Critically analyze social issues considering different perspectives and historical roots.</a:t>
            </a:r>
          </a:p>
          <a:p>
            <a:pPr marL="285750" indent="-285750" algn="l">
              <a:buFont typeface="Arial" panose="020B0604020202020204" pitchFamily="34" charset="0"/>
              <a:buChar char="•"/>
            </a:pPr>
            <a:r>
              <a:rPr lang="en-US" sz="1800" b="0" i="0" u="none" strike="noStrike" baseline="0" dirty="0">
                <a:latin typeface="Helvetica" panose="020B0604020202030204" pitchFamily="34" charset="0"/>
              </a:rPr>
              <a:t>Develop recommendations for a social action plan.</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a:t>
            </a:fld>
            <a:endParaRPr lang="en-CA"/>
          </a:p>
        </p:txBody>
      </p:sp>
    </p:spTree>
    <p:extLst>
      <p:ext uri="{BB962C8B-B14F-4D97-AF65-F5344CB8AC3E}">
        <p14:creationId xmlns:p14="http://schemas.microsoft.com/office/powerpoint/2010/main" val="2575073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your groups…</a:t>
            </a:r>
          </a:p>
          <a:p>
            <a:pPr marL="514350" indent="-514350">
              <a:buFont typeface="+mj-lt"/>
              <a:buAutoNum type="arabicPeriod"/>
            </a:pPr>
            <a:r>
              <a:rPr lang="en-US" dirty="0"/>
              <a:t>Individually post on the </a:t>
            </a:r>
            <a:r>
              <a:rPr lang="en-US" dirty="0" err="1"/>
              <a:t>Mentimeter</a:t>
            </a:r>
            <a:r>
              <a:rPr lang="en-US" dirty="0"/>
              <a:t> Word Cloud some Social Issues/Problems that concern you! </a:t>
            </a:r>
          </a:p>
          <a:p>
            <a:pPr marL="514350" indent="-514350">
              <a:buFont typeface="+mj-lt"/>
              <a:buAutoNum type="arabicPeriod"/>
            </a:pPr>
            <a:r>
              <a:rPr lang="en-US" dirty="0"/>
              <a:t>Name some social problems that you are concerned about ?</a:t>
            </a:r>
          </a:p>
          <a:p>
            <a:pPr marL="514350" indent="-514350">
              <a:buFont typeface="+mj-lt"/>
              <a:buAutoNum type="arabicPeriod"/>
            </a:pPr>
            <a:r>
              <a:rPr lang="en-US" dirty="0"/>
              <a:t>Why are you concerned about it, Individually and or as a group?</a:t>
            </a:r>
          </a:p>
          <a:p>
            <a:pPr marL="514350" indent="-514350">
              <a:buFont typeface="+mj-lt"/>
              <a:buAutoNum type="arabicPeriod"/>
            </a:pPr>
            <a:r>
              <a:rPr lang="en-US" dirty="0"/>
              <a:t>What part does society have to play in this problem?</a:t>
            </a:r>
          </a:p>
          <a:p>
            <a:pPr marL="514350" indent="-514350">
              <a:buFont typeface="+mj-lt"/>
              <a:buAutoNum type="arabicPeriod"/>
            </a:pPr>
            <a:r>
              <a:rPr lang="en-US" dirty="0"/>
              <a:t>What are some possible solutions to the social problem? </a:t>
            </a:r>
          </a:p>
        </p:txBody>
      </p:sp>
      <p:sp>
        <p:nvSpPr>
          <p:cNvPr id="4" name="Slide Number Placeholder 3"/>
          <p:cNvSpPr>
            <a:spLocks noGrp="1"/>
          </p:cNvSpPr>
          <p:nvPr>
            <p:ph type="sldNum" sz="quarter" idx="5"/>
          </p:nvPr>
        </p:nvSpPr>
        <p:spPr/>
        <p:txBody>
          <a:bodyPr/>
          <a:lstStyle/>
          <a:p>
            <a:fld id="{C18A9418-D4C5-4ED9-8A24-7145815518C2}" type="slidenum">
              <a:rPr lang="en-CA" smtClean="0"/>
              <a:t>41</a:t>
            </a:fld>
            <a:endParaRPr lang="en-CA"/>
          </a:p>
        </p:txBody>
      </p:sp>
    </p:spTree>
    <p:extLst>
      <p:ext uri="{BB962C8B-B14F-4D97-AF65-F5344CB8AC3E}">
        <p14:creationId xmlns:p14="http://schemas.microsoft.com/office/powerpoint/2010/main" val="139023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Most Popular Social Issues in Canada?</a:t>
            </a:r>
          </a:p>
          <a:p>
            <a:endParaRPr lang="en-CA" dirty="0"/>
          </a:p>
          <a:p>
            <a:r>
              <a:rPr lang="en-CA" dirty="0"/>
              <a:t>https://canada.isidewith.com/polls/social</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42</a:t>
            </a:fld>
            <a:endParaRPr lang="en-CA"/>
          </a:p>
        </p:txBody>
      </p:sp>
    </p:spTree>
    <p:extLst>
      <p:ext uri="{BB962C8B-B14F-4D97-AF65-F5344CB8AC3E}">
        <p14:creationId xmlns:p14="http://schemas.microsoft.com/office/powerpoint/2010/main" val="4088287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chemeClr val="bg1"/>
                </a:solidFill>
              </a:rPr>
              <a:t>QUESTIONS</a:t>
            </a:r>
          </a:p>
        </p:txBody>
      </p:sp>
      <p:sp>
        <p:nvSpPr>
          <p:cNvPr id="4" name="Slide Number Placeholder 3"/>
          <p:cNvSpPr>
            <a:spLocks noGrp="1"/>
          </p:cNvSpPr>
          <p:nvPr>
            <p:ph type="sldNum" sz="quarter" idx="5"/>
          </p:nvPr>
        </p:nvSpPr>
        <p:spPr/>
        <p:txBody>
          <a:bodyPr/>
          <a:lstStyle/>
          <a:p>
            <a:fld id="{C18A9418-D4C5-4ED9-8A24-7145815518C2}" type="slidenum">
              <a:rPr lang="en-CA" smtClean="0"/>
              <a:t>43</a:t>
            </a:fld>
            <a:endParaRPr lang="en-CA"/>
          </a:p>
        </p:txBody>
      </p:sp>
    </p:spTree>
    <p:extLst>
      <p:ext uri="{BB962C8B-B14F-4D97-AF65-F5344CB8AC3E}">
        <p14:creationId xmlns:p14="http://schemas.microsoft.com/office/powerpoint/2010/main" val="401088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dirty="0">
                <a:solidFill>
                  <a:srgbClr val="464646"/>
                </a:solidFill>
                <a:effectLst/>
              </a:rPr>
              <a:t>We have all been in a situation where we quickly have to learn what to do and how to act. </a:t>
            </a:r>
          </a:p>
          <a:p>
            <a:pPr marL="171450" indent="-171450">
              <a:buFont typeface="Arial" panose="020B0604020202020204" pitchFamily="34" charset="0"/>
              <a:buChar char="•"/>
            </a:pPr>
            <a:r>
              <a:rPr lang="en-US" sz="1200" b="0" i="0" dirty="0">
                <a:solidFill>
                  <a:srgbClr val="464646"/>
                </a:solidFill>
                <a:effectLst/>
              </a:rPr>
              <a:t>We learn to follow an established pattern of rules and procedures. </a:t>
            </a:r>
          </a:p>
          <a:p>
            <a:pPr marL="171450" indent="-171450">
              <a:buFont typeface="Arial" panose="020B0604020202020204" pitchFamily="34" charset="0"/>
              <a:buChar char="•"/>
            </a:pPr>
            <a:r>
              <a:rPr lang="en-US" sz="1200" b="0" i="0" dirty="0">
                <a:solidFill>
                  <a:srgbClr val="464646"/>
                </a:solidFill>
                <a:effectLst/>
              </a:rPr>
              <a:t>Over time we become so used to these rules and procedures that we follow them while barely even noticing. </a:t>
            </a:r>
          </a:p>
          <a:p>
            <a:pPr marL="171450" indent="-171450">
              <a:buFont typeface="Arial" panose="020B0604020202020204" pitchFamily="34" charset="0"/>
              <a:buChar char="•"/>
            </a:pPr>
            <a:r>
              <a:rPr lang="en-US" sz="1200" b="0" i="0" dirty="0">
                <a:solidFill>
                  <a:srgbClr val="464646"/>
                </a:solidFill>
                <a:effectLst/>
              </a:rPr>
              <a:t>Sometimes we even break the rules when we know we can get away with it. </a:t>
            </a:r>
          </a:p>
          <a:p>
            <a:pPr marL="171450" indent="-171450">
              <a:buFont typeface="Arial" panose="020B0604020202020204" pitchFamily="34" charset="0"/>
              <a:buChar char="•"/>
            </a:pPr>
            <a:r>
              <a:rPr lang="en-US" sz="1200" b="0" i="0" dirty="0">
                <a:solidFill>
                  <a:srgbClr val="464646"/>
                </a:solidFill>
                <a:effectLst/>
              </a:rPr>
              <a:t>These rules and procedures (the structure) shape our behaviour. </a:t>
            </a:r>
          </a:p>
          <a:p>
            <a:pPr marL="171450" indent="-171450">
              <a:buFont typeface="Arial" panose="020B0604020202020204" pitchFamily="34" charset="0"/>
              <a:buChar char="•"/>
            </a:pPr>
            <a:r>
              <a:rPr lang="en-US" sz="1200" b="0" i="0" dirty="0">
                <a:solidFill>
                  <a:srgbClr val="464646"/>
                </a:solidFill>
                <a:effectLst/>
              </a:rPr>
              <a:t>Different settings and organizations (institutions) have their own rules and procedures.</a:t>
            </a:r>
          </a:p>
          <a:p>
            <a:pPr marL="171450" indent="-171450">
              <a:buFont typeface="Arial" panose="020B0604020202020204" pitchFamily="34" charset="0"/>
              <a:buChar char="•"/>
            </a:pPr>
            <a:r>
              <a:rPr lang="en-US" sz="1200" b="0" i="0" dirty="0">
                <a:solidFill>
                  <a:srgbClr val="464646"/>
                </a:solidFill>
                <a:effectLst/>
              </a:rPr>
              <a:t>When we look at how they all work and interact with each other, we can start to see how different societies have distinct social structures.</a:t>
            </a:r>
            <a:endParaRPr lang="en-CA" sz="1200" dirty="0"/>
          </a:p>
        </p:txBody>
      </p:sp>
      <p:sp>
        <p:nvSpPr>
          <p:cNvPr id="4" name="Slide Number Placeholder 3"/>
          <p:cNvSpPr>
            <a:spLocks noGrp="1"/>
          </p:cNvSpPr>
          <p:nvPr>
            <p:ph type="sldNum" sz="quarter" idx="5"/>
          </p:nvPr>
        </p:nvSpPr>
        <p:spPr/>
        <p:txBody>
          <a:bodyPr/>
          <a:lstStyle/>
          <a:p>
            <a:fld id="{C18A9418-D4C5-4ED9-8A24-7145815518C2}" type="slidenum">
              <a:rPr lang="en-CA" smtClean="0"/>
              <a:t>5</a:t>
            </a:fld>
            <a:endParaRPr lang="en-CA"/>
          </a:p>
        </p:txBody>
      </p:sp>
    </p:spTree>
    <p:extLst>
      <p:ext uri="{BB962C8B-B14F-4D97-AF65-F5344CB8AC3E}">
        <p14:creationId xmlns:p14="http://schemas.microsoft.com/office/powerpoint/2010/main" val="158088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Social structure refers to the way society is organized.</a:t>
            </a:r>
          </a:p>
          <a:p>
            <a:pPr marL="171450" indent="-171450">
              <a:buFont typeface="Arial" panose="020B0604020202020204" pitchFamily="34" charset="0"/>
              <a:buChar char="•"/>
            </a:pPr>
            <a:r>
              <a:rPr lang="en-US" dirty="0"/>
              <a:t>The basic elements of a social structure are: statuses, roles, groups and institutions.</a:t>
            </a:r>
          </a:p>
          <a:p>
            <a:pPr marL="171450" indent="-171450">
              <a:buFont typeface="Arial" panose="020B0604020202020204" pitchFamily="34" charset="0"/>
              <a:buChar char="•"/>
            </a:pPr>
            <a:r>
              <a:rPr lang="en-US" dirty="0"/>
              <a:t>In subsequent chapters, we will discuss statuses, roles and groups. </a:t>
            </a:r>
          </a:p>
          <a:p>
            <a:pPr marL="171450" indent="-171450">
              <a:buFont typeface="Arial" panose="020B0604020202020204" pitchFamily="34" charset="0"/>
              <a:buChar char="•"/>
            </a:pPr>
            <a:r>
              <a:rPr lang="en-US" dirty="0"/>
              <a:t>But here we will focus on the importance of social institutions and the way the are linked to social problems.</a:t>
            </a:r>
          </a:p>
          <a:p>
            <a:endParaRPr lang="en-US" dirty="0"/>
          </a:p>
        </p:txBody>
      </p:sp>
      <p:sp>
        <p:nvSpPr>
          <p:cNvPr id="4" name="Slide Number Placeholder 3"/>
          <p:cNvSpPr>
            <a:spLocks noGrp="1"/>
          </p:cNvSpPr>
          <p:nvPr>
            <p:ph type="sldNum" sz="quarter" idx="10"/>
          </p:nvPr>
        </p:nvSpPr>
        <p:spPr/>
        <p:txBody>
          <a:bodyPr/>
          <a:lstStyle/>
          <a:p>
            <a:fld id="{CC9EB095-D5F9-4807-A766-846D2CF5B8AC}" type="slidenum">
              <a:rPr lang="en-US" smtClean="0"/>
              <a:pPr/>
              <a:t>6</a:t>
            </a:fld>
            <a:endParaRPr lang="en-US"/>
          </a:p>
        </p:txBody>
      </p:sp>
    </p:spTree>
    <p:extLst>
      <p:ext uri="{BB962C8B-B14F-4D97-AF65-F5344CB8AC3E}">
        <p14:creationId xmlns:p14="http://schemas.microsoft.com/office/powerpoint/2010/main" val="3813810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dirty="0">
                <a:solidFill>
                  <a:srgbClr val="414042"/>
                </a:solidFill>
                <a:effectLst/>
                <a:latin typeface="Arial" panose="020B0604020202020204" pitchFamily="34" charset="0"/>
              </a:rPr>
              <a:t>Position in a group or society that is associated with certain expectations, rights and duties. </a:t>
            </a:r>
          </a:p>
          <a:p>
            <a:pPr marL="171450" indent="-171450">
              <a:buFont typeface="Arial" panose="020B0604020202020204" pitchFamily="34" charset="0"/>
              <a:buChar char="•"/>
            </a:pPr>
            <a:r>
              <a:rPr lang="en-US" sz="1200" b="0" i="0" dirty="0">
                <a:solidFill>
                  <a:srgbClr val="414042"/>
                </a:solidFill>
                <a:effectLst/>
                <a:latin typeface="Arial" panose="020B0604020202020204" pitchFamily="34" charset="0"/>
              </a:rPr>
              <a:t>Often when we talk about status, we are referring to occupations – e.g., doctor, bus driver, child-care worker, police officer. </a:t>
            </a:r>
          </a:p>
          <a:p>
            <a:pPr marL="171450" indent="-171450">
              <a:buFont typeface="Arial" panose="020B0604020202020204" pitchFamily="34" charset="0"/>
              <a:buChar char="•"/>
            </a:pPr>
            <a:r>
              <a:rPr lang="en-US" sz="1200" b="0" i="0" dirty="0">
                <a:solidFill>
                  <a:srgbClr val="414042"/>
                </a:solidFill>
                <a:effectLst/>
                <a:latin typeface="Arial" panose="020B0604020202020204" pitchFamily="34" charset="0"/>
              </a:rPr>
              <a:t>But a social status can be any socially defined position: husband, daughter, senior citizen, patient, addict. </a:t>
            </a:r>
          </a:p>
          <a:p>
            <a:pPr marL="171450" indent="-171450">
              <a:buFont typeface="Arial" panose="020B0604020202020204" pitchFamily="34" charset="0"/>
              <a:buChar char="•"/>
            </a:pPr>
            <a:r>
              <a:rPr lang="en-US" sz="1200" b="0" i="0" dirty="0">
                <a:solidFill>
                  <a:srgbClr val="414042"/>
                </a:solidFill>
                <a:effectLst/>
                <a:latin typeface="Arial" panose="020B0604020202020204" pitchFamily="34" charset="0"/>
              </a:rPr>
              <a:t>All of these are “positions” to which we assign certain </a:t>
            </a:r>
            <a:r>
              <a:rPr lang="en-US" sz="1200" b="0" i="0" dirty="0" err="1">
                <a:solidFill>
                  <a:srgbClr val="414042"/>
                </a:solidFill>
                <a:effectLst/>
                <a:latin typeface="Arial" panose="020B0604020202020204" pitchFamily="34" charset="0"/>
              </a:rPr>
              <a:t>behavioural</a:t>
            </a:r>
            <a:r>
              <a:rPr lang="en-US" sz="1200" b="0" i="0" dirty="0">
                <a:solidFill>
                  <a:srgbClr val="414042"/>
                </a:solidFill>
                <a:effectLst/>
                <a:latin typeface="Arial" panose="020B0604020202020204" pitchFamily="34" charset="0"/>
              </a:rPr>
              <a:t> expectations.</a:t>
            </a:r>
            <a:endParaRPr lang="en-US" sz="1200" dirty="0"/>
          </a:p>
        </p:txBody>
      </p:sp>
      <p:sp>
        <p:nvSpPr>
          <p:cNvPr id="4" name="Slide Number Placeholder 3"/>
          <p:cNvSpPr>
            <a:spLocks noGrp="1"/>
          </p:cNvSpPr>
          <p:nvPr>
            <p:ph type="sldNum" sz="quarter" idx="10"/>
          </p:nvPr>
        </p:nvSpPr>
        <p:spPr/>
        <p:txBody>
          <a:bodyPr/>
          <a:lstStyle/>
          <a:p>
            <a:fld id="{CC9EB095-D5F9-4807-A766-846D2CF5B8AC}" type="slidenum">
              <a:rPr lang="en-US" smtClean="0"/>
              <a:pPr/>
              <a:t>7</a:t>
            </a:fld>
            <a:endParaRPr lang="en-US"/>
          </a:p>
        </p:txBody>
      </p:sp>
    </p:spTree>
    <p:extLst>
      <p:ext uri="{BB962C8B-B14F-4D97-AF65-F5344CB8AC3E}">
        <p14:creationId xmlns:p14="http://schemas.microsoft.com/office/powerpoint/2010/main" val="1188731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dirty="0">
                <a:solidFill>
                  <a:srgbClr val="414042"/>
                </a:solidFill>
                <a:effectLst/>
                <a:latin typeface="Arial" panose="020B0604020202020204" pitchFamily="34" charset="0"/>
              </a:rPr>
              <a:t>Behavioural expectations that correspond  to a specific status are called </a:t>
            </a:r>
            <a:r>
              <a:rPr lang="en-US" sz="1200" b="1" i="0" dirty="0">
                <a:solidFill>
                  <a:srgbClr val="414042"/>
                </a:solidFill>
                <a:effectLst/>
                <a:latin typeface="Arial" panose="020B0604020202020204" pitchFamily="34" charset="0"/>
              </a:rPr>
              <a:t>social roles</a:t>
            </a:r>
            <a:r>
              <a:rPr lang="en-US" sz="1200" b="0" i="0" dirty="0">
                <a:solidFill>
                  <a:srgbClr val="414042"/>
                </a:solidFill>
                <a:effectLst/>
                <a:latin typeface="Arial" panose="020B0604020202020204" pitchFamily="34" charset="0"/>
              </a:rPr>
              <a:t>.</a:t>
            </a:r>
          </a:p>
          <a:p>
            <a:pPr marL="171450" indent="-171450">
              <a:buFont typeface="Arial" panose="020B0604020202020204" pitchFamily="34" charset="0"/>
              <a:buChar char="•"/>
            </a:pPr>
            <a:r>
              <a:rPr lang="en-US" sz="1200" b="1" i="0" dirty="0">
                <a:solidFill>
                  <a:srgbClr val="202124"/>
                </a:solidFill>
                <a:effectLst/>
                <a:latin typeface="arial" panose="020B0604020202020204" pitchFamily="34" charset="0"/>
              </a:rPr>
              <a:t>Social roles</a:t>
            </a:r>
            <a:r>
              <a:rPr lang="en-US" sz="1200" b="0" i="0" dirty="0">
                <a:solidFill>
                  <a:srgbClr val="202124"/>
                </a:solidFill>
                <a:effectLst/>
                <a:latin typeface="arial" panose="020B0604020202020204" pitchFamily="34" charset="0"/>
              </a:rPr>
              <a:t> are a socially defined pattern of behavior that is expected of persons who occupy a certain </a:t>
            </a:r>
            <a:r>
              <a:rPr lang="en-US" sz="1200" b="1" i="0" dirty="0">
                <a:solidFill>
                  <a:srgbClr val="202124"/>
                </a:solidFill>
                <a:effectLst/>
                <a:latin typeface="arial" panose="020B0604020202020204" pitchFamily="34" charset="0"/>
              </a:rPr>
              <a:t>social</a:t>
            </a:r>
            <a:r>
              <a:rPr lang="en-US" sz="1200" b="0" i="0" dirty="0">
                <a:solidFill>
                  <a:srgbClr val="202124"/>
                </a:solidFill>
                <a:effectLst/>
                <a:latin typeface="arial" panose="020B0604020202020204" pitchFamily="34" charset="0"/>
              </a:rPr>
              <a:t> position or belong to a particular </a:t>
            </a:r>
            <a:r>
              <a:rPr lang="en-US" sz="1200" b="1" i="0" dirty="0">
                <a:solidFill>
                  <a:srgbClr val="202124"/>
                </a:solidFill>
                <a:effectLst/>
                <a:latin typeface="arial" panose="020B0604020202020204" pitchFamily="34" charset="0"/>
              </a:rPr>
              <a:t>social</a:t>
            </a:r>
            <a:r>
              <a:rPr lang="en-US" sz="1200" b="0" i="0" dirty="0">
                <a:solidFill>
                  <a:srgbClr val="202124"/>
                </a:solidFill>
                <a:effectLst/>
                <a:latin typeface="arial" panose="020B0604020202020204" pitchFamily="34" charset="0"/>
              </a:rPr>
              <a:t> category.</a:t>
            </a:r>
            <a:endParaRPr lang="en-US" sz="1200" dirty="0"/>
          </a:p>
        </p:txBody>
      </p:sp>
      <p:sp>
        <p:nvSpPr>
          <p:cNvPr id="4" name="Slide Number Placeholder 3"/>
          <p:cNvSpPr>
            <a:spLocks noGrp="1"/>
          </p:cNvSpPr>
          <p:nvPr>
            <p:ph type="sldNum" sz="quarter" idx="10"/>
          </p:nvPr>
        </p:nvSpPr>
        <p:spPr/>
        <p:txBody>
          <a:bodyPr/>
          <a:lstStyle/>
          <a:p>
            <a:fld id="{CC9EB095-D5F9-4807-A766-846D2CF5B8AC}" type="slidenum">
              <a:rPr lang="en-US" smtClean="0"/>
              <a:pPr/>
              <a:t>8</a:t>
            </a:fld>
            <a:endParaRPr lang="en-US"/>
          </a:p>
        </p:txBody>
      </p:sp>
    </p:spTree>
    <p:extLst>
      <p:ext uri="{BB962C8B-B14F-4D97-AF65-F5344CB8AC3E}">
        <p14:creationId xmlns:p14="http://schemas.microsoft.com/office/powerpoint/2010/main" val="200545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dirty="0">
                <a:solidFill>
                  <a:srgbClr val="414042"/>
                </a:solidFill>
                <a:effectLst/>
                <a:latin typeface="Arial" panose="020B0604020202020204" pitchFamily="34" charset="0"/>
              </a:rPr>
              <a:t>Position in a group or society that is associated with certain expectations, rights and duties. </a:t>
            </a:r>
          </a:p>
          <a:p>
            <a:pPr marL="171450" indent="-171450">
              <a:buFont typeface="Arial" panose="020B0604020202020204" pitchFamily="34" charset="0"/>
              <a:buChar char="•"/>
            </a:pPr>
            <a:r>
              <a:rPr lang="en-US" sz="1200" b="0" i="0" dirty="0">
                <a:solidFill>
                  <a:srgbClr val="414042"/>
                </a:solidFill>
                <a:effectLst/>
                <a:latin typeface="Arial" panose="020B0604020202020204" pitchFamily="34" charset="0"/>
              </a:rPr>
              <a:t>Often when we talk about status, we are referring to occupations – e.g., doctor, bus driver, child-care worker, police officer. </a:t>
            </a:r>
          </a:p>
          <a:p>
            <a:pPr marL="171450" indent="-171450">
              <a:buFont typeface="Arial" panose="020B0604020202020204" pitchFamily="34" charset="0"/>
              <a:buChar char="•"/>
            </a:pPr>
            <a:r>
              <a:rPr lang="en-US" sz="1200" b="0" i="0" dirty="0">
                <a:solidFill>
                  <a:srgbClr val="414042"/>
                </a:solidFill>
                <a:effectLst/>
                <a:latin typeface="Arial" panose="020B0604020202020204" pitchFamily="34" charset="0"/>
              </a:rPr>
              <a:t>But a social status can be any socially defined position: husband, daughter, senior citizen, patient, addict. </a:t>
            </a:r>
          </a:p>
          <a:p>
            <a:pPr marL="171450" indent="-171450">
              <a:buFont typeface="Arial" panose="020B0604020202020204" pitchFamily="34" charset="0"/>
              <a:buChar char="•"/>
            </a:pPr>
            <a:r>
              <a:rPr lang="en-US" sz="1200" b="0" i="0" dirty="0">
                <a:solidFill>
                  <a:srgbClr val="414042"/>
                </a:solidFill>
                <a:effectLst/>
                <a:latin typeface="Arial" panose="020B0604020202020204" pitchFamily="34" charset="0"/>
              </a:rPr>
              <a:t>All of these are “positions” to which we assign certain </a:t>
            </a:r>
            <a:r>
              <a:rPr lang="en-US" sz="1200" b="0" i="0" dirty="0" err="1">
                <a:solidFill>
                  <a:srgbClr val="414042"/>
                </a:solidFill>
                <a:effectLst/>
                <a:latin typeface="Arial" panose="020B0604020202020204" pitchFamily="34" charset="0"/>
              </a:rPr>
              <a:t>behavioural</a:t>
            </a:r>
            <a:r>
              <a:rPr lang="en-US" sz="1200" b="0" i="0" dirty="0">
                <a:solidFill>
                  <a:srgbClr val="414042"/>
                </a:solidFill>
                <a:effectLst/>
                <a:latin typeface="Arial" panose="020B0604020202020204" pitchFamily="34" charset="0"/>
              </a:rPr>
              <a:t> expectations.</a:t>
            </a:r>
            <a:endParaRPr lang="en-US" sz="1200" dirty="0"/>
          </a:p>
        </p:txBody>
      </p:sp>
      <p:sp>
        <p:nvSpPr>
          <p:cNvPr id="4" name="Slide Number Placeholder 3"/>
          <p:cNvSpPr>
            <a:spLocks noGrp="1"/>
          </p:cNvSpPr>
          <p:nvPr>
            <p:ph type="sldNum" sz="quarter" idx="10"/>
          </p:nvPr>
        </p:nvSpPr>
        <p:spPr/>
        <p:txBody>
          <a:bodyPr/>
          <a:lstStyle/>
          <a:p>
            <a:fld id="{CC9EB095-D5F9-4807-A766-846D2CF5B8AC}" type="slidenum">
              <a:rPr lang="en-US" smtClean="0"/>
              <a:pPr/>
              <a:t>9</a:t>
            </a:fld>
            <a:endParaRPr lang="en-US"/>
          </a:p>
        </p:txBody>
      </p:sp>
    </p:spTree>
    <p:extLst>
      <p:ext uri="{BB962C8B-B14F-4D97-AF65-F5344CB8AC3E}">
        <p14:creationId xmlns:p14="http://schemas.microsoft.com/office/powerpoint/2010/main" val="868366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427474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371475" y="1825625"/>
            <a:ext cx="10982325"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34190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05951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315364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88E8A-C487-464D-ABD9-1D0ED412DDB6}" type="datetimeFigureOut">
              <a:rPr lang="en-CA" smtClean="0"/>
              <a:pPr/>
              <a:t>2022-04-30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2300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0E88E8A-C487-464D-ABD9-1D0ED412DDB6}" type="datetimeFigureOut">
              <a:rPr lang="en-CA" smtClean="0"/>
              <a:pPr/>
              <a:t>2022-04-30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847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0E88E8A-C487-464D-ABD9-1D0ED412DDB6}" type="datetimeFigureOut">
              <a:rPr lang="en-CA" smtClean="0"/>
              <a:pPr/>
              <a:t>2022-04-30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1885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0E88E8A-C487-464D-ABD9-1D0ED412DDB6}" type="datetimeFigureOut">
              <a:rPr lang="en-CA" smtClean="0"/>
              <a:pPr/>
              <a:t>2022-04-30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79957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88E8A-C487-464D-ABD9-1D0ED412DDB6}" type="datetimeFigureOut">
              <a:rPr lang="en-CA" smtClean="0"/>
              <a:pPr/>
              <a:t>2022-04-30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79320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1172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54345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6187" y="239996"/>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88E8A-C487-464D-ABD9-1D0ED412DDB6}" type="datetimeFigureOut">
              <a:rPr lang="en-CA" smtClean="0"/>
              <a:pPr/>
              <a:t>2022-04-30</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942D1-0692-4E1C-99E9-A5115A878870}" type="slidenum">
              <a:rPr lang="en-CA" smtClean="0"/>
              <a:pPr/>
              <a:t>‹#›</a:t>
            </a:fld>
            <a:endParaRPr lang="en-CA"/>
          </a:p>
        </p:txBody>
      </p:sp>
    </p:spTree>
    <p:extLst>
      <p:ext uri="{BB962C8B-B14F-4D97-AF65-F5344CB8AC3E}">
        <p14:creationId xmlns:p14="http://schemas.microsoft.com/office/powerpoint/2010/main" val="228180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799" userDrawn="1">
          <p15:clr>
            <a:srgbClr val="F26B43"/>
          </p15:clr>
        </p15:guide>
        <p15:guide id="3" pos="3840" userDrawn="1">
          <p15:clr>
            <a:srgbClr val="F26B43"/>
          </p15:clr>
        </p15:guide>
        <p15:guide id="4" userDrawn="1">
          <p15:clr>
            <a:srgbClr val="F26B43"/>
          </p15:clr>
        </p15:guide>
        <p15:guide id="5" pos="234" userDrawn="1">
          <p15:clr>
            <a:srgbClr val="F26B43"/>
          </p15:clr>
        </p15:guide>
        <p15:guide id="7" pos="7446" userDrawn="1">
          <p15:clr>
            <a:srgbClr val="F26B43"/>
          </p15:clr>
        </p15:guide>
        <p15:guide id="8" pos="7673" userDrawn="1">
          <p15:clr>
            <a:srgbClr val="F26B43"/>
          </p15:clr>
        </p15:guide>
        <p15:guide id="9" orient="horz" pos="142" userDrawn="1">
          <p15:clr>
            <a:srgbClr val="F26B43"/>
          </p15:clr>
        </p15:guide>
        <p15:guide id="10" orient="horz" pos="981" userDrawn="1">
          <p15:clr>
            <a:srgbClr val="F26B43"/>
          </p15:clr>
        </p15:guide>
        <p15:guide id="11" orient="horz" userDrawn="1">
          <p15:clr>
            <a:srgbClr val="F26B43"/>
          </p15:clr>
        </p15:guide>
        <p15:guide id="12" orient="horz" pos="4315" userDrawn="1">
          <p15:clr>
            <a:srgbClr val="F26B43"/>
          </p15:clr>
        </p15:guide>
        <p15:guide id="13"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unsplash.com/photos/uaM_Ijy_joY" TargetMode="External"/><Relationship Id="rId4" Type="http://schemas.openxmlformats.org/officeDocument/2006/relationships/hyperlink" Target="https://unsplash.com/@onthesearchforpineappl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reativecommons.org/licenses/by-nc-sa/4.0/" TargetMode="External"/><Relationship Id="rId4" Type="http://schemas.openxmlformats.org/officeDocument/2006/relationships/hyperlink" Target="http://www.hiprofile.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www.freepik.com/" TargetMode="External"/><Relationship Id="rId4" Type="http://schemas.openxmlformats.org/officeDocument/2006/relationships/hyperlink" Target="https://www.freepik.com/free-photo/3d-puzzle-wall_1049587.h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unsplash.com/?utm_source=unsplash&amp;utm_medium=referral&amp;utm_content=creditCopyText" TargetMode="External"/><Relationship Id="rId4" Type="http://schemas.openxmlformats.org/officeDocument/2006/relationships/hyperlink" Target="https://unsplash.com/@sincerelymedia?utm_source=unsplash&amp;utm_medium=referral&amp;utm_content=creditCopyTe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reativecommons.org/licenses/by-nc-sa/4.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unsplash.com/s/photos/army?utm_source=unsplash&amp;utm_medium=referral&amp;utm_content=creditCopyText" TargetMode="External"/><Relationship Id="rId4" Type="http://schemas.openxmlformats.org/officeDocument/2006/relationships/hyperlink" Target="https://unsplash.com/es/@santoelia?utm_source=unsplash&amp;utm_medium=referral&amp;utm_content=creditCopyTe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unsplash.com/s/photos/police-badge?utm_source=unsplash&amp;utm_medium=referral&amp;utm_content=creditCopyText" TargetMode="External"/><Relationship Id="rId4" Type="http://schemas.openxmlformats.org/officeDocument/2006/relationships/hyperlink" Target="https://unsplash.com/@churchoftodd?utm_source=unsplash&amp;utm_medium=referral&amp;utm_content=creditCopyTe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unsplash.com/?utm_source=unsplash&amp;utm_medium=referral&amp;utm_content=creditCopyText" TargetMode="External"/><Relationship Id="rId4" Type="http://schemas.openxmlformats.org/officeDocument/2006/relationships/hyperlink" Target="https://unsplash.com/@lgnwvr?utm_source=unsplash&amp;utm_medium=referral&amp;utm_content=creditCopyTex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pexels.com/photo/man-wearing-black-vest-near-crowded-people-2348817/?utm_content=attributionCopyText&amp;utm_medium=referral&amp;utm_source=pexels" TargetMode="External"/><Relationship Id="rId4" Type="http://schemas.openxmlformats.org/officeDocument/2006/relationships/hyperlink" Target="https://www.pexels.com/@aloismoubax?utm_content=attributionCopyText&amp;utm_medium=referral&amp;utm_source=pexel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pexels.com/photo/man-wearing-black-vest-near-crowded-people-2348817/?utm_content=attributionCopyText&amp;utm_medium=referral&amp;utm_source=pexels" TargetMode="External"/><Relationship Id="rId5" Type="http://schemas.openxmlformats.org/officeDocument/2006/relationships/hyperlink" Target="https://www.pexels.com/@aloismoubax?utm_content=attributionCopyText&amp;utm_medium=referral&amp;utm_source=pexels" TargetMode="Externa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vecteezy.com/free-vector/canada-ma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unsplash.com/collections/3617773/coffee-break?utm_source=unsplash&amp;utm_medium=referral&amp;utm_content=creditCopyText" TargetMode="External"/><Relationship Id="rId4" Type="http://schemas.openxmlformats.org/officeDocument/2006/relationships/hyperlink" Target="https://unsplash.com/@tannahhims?utm_source=unsplash&amp;utm_medium=referral&amp;utm_content=creditCopyTex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freepik.com/free-vector/happy-pupils-studying-classroom-isolated-flat-illustration-cartoon-children-characters-sitting-tables-school-lesson_11235555.htm"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thoughtco.com/c-wright-mills-power-elite-302647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2293377" TargetMode="External"/><Relationship Id="rId4" Type="http://schemas.openxmlformats.org/officeDocument/2006/relationships/hyperlink" Target="https://pixabay.com/users/anemone123-2637160/?utm_source=link-attribution&amp;utm_medium=referral&amp;utm_campaign=image&amp;utm_content=2293377"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5011953" TargetMode="External"/><Relationship Id="rId4" Type="http://schemas.openxmlformats.org/officeDocument/2006/relationships/hyperlink" Target="https://pixabay.com/users/peggy_marco-1553824/?utm_source=link-attribution&amp;utm_medium=referral&amp;utm_campaign=image&amp;utm_content=5011953"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pexels.com/photo/grayscale-photo-of-people-holding-banner-397390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pexels.com/photo/a-sad-woman-with-a-black-tape-on-her-mouth-7699507/"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pexels.com/photo/protesters-holding-placards-820351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pexels.com/photo/a-homeless-man-with-a-dog-8078504/"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reativecommons.org/licenses/by-nc-sa/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freepik.com/free-photo/pencil-marking-task_953444.ht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6227734" TargetMode="External"/><Relationship Id="rId4" Type="http://schemas.openxmlformats.org/officeDocument/2006/relationships/hyperlink" Target="https://pixabay.com/users/mumtahina01-16424900/?utm_source=link-attribution&amp;utm_medium=referral&amp;utm_campaign=image&amp;utm_content=6227734"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6664215" TargetMode="External"/><Relationship Id="rId4" Type="http://schemas.openxmlformats.org/officeDocument/2006/relationships/hyperlink" Target="https://pixabay.com/users/blossomfilm-19759602/?utm_source=link-attribution&amp;utm_medium=referral&amp;utm_campaign=image&amp;utm_content=6664215"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www.pexels.com/photo/aroma-beverage-breakfast-brown-414628/?utm_content=attributionCopyText&amp;utm_medium=referral&amp;utm_source=pexels" TargetMode="External"/><Relationship Id="rId4" Type="http://schemas.openxmlformats.org/officeDocument/2006/relationships/hyperlink" Target="https://www.pexels.com/@pixabay?utm_content=attributionCopyText&amp;utm_medium=referral&amp;utm_source=pexels"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Ck0yqUoBY7M?feature=oembed" TargetMode="External"/><Relationship Id="rId5" Type="http://schemas.openxmlformats.org/officeDocument/2006/relationships/image" Target="../media/image35.png"/><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commons.wikimedia.org/wiki/Category:Truthiness#/media/File:Truthiness_comic.jp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freepik.com/free-vector/people-map-communication-social-networks-map-illustration_13153743.ht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unsplash.com/?utm_source=unsplash&amp;utm_medium=referral&amp;utm_content=creditCopyText" TargetMode="External"/><Relationship Id="rId4" Type="http://schemas.openxmlformats.org/officeDocument/2006/relationships/hyperlink" Target="https://unsplash.com/@daniele71043?utm_source=unsplash&amp;utm_medium=referral&amp;utm_content=creditCopyText"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ideo" Target="https://www.youtube.com/embed/RjO8hBNSvVI?feature=oembed" TargetMode="External"/><Relationship Id="rId5" Type="http://schemas.openxmlformats.org/officeDocument/2006/relationships/image" Target="../media/image40.png"/><Relationship Id="rId4"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pexels.com/photo/shallow-focus-photography-of-cafe-late-98261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freepik.com/free-photo/cheerful-multiethnic-friends-holding-electronic-gadget-sitting-classroom_4937086.ht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free-vector/isometric-education-illustration-with-books_17714266.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hyperlink" Target="https://www.freepik.com/macrovecto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pexels.com/photo/woman-protesting-for-women-s-rights-10572770/"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hyperlink" Target="https://canada.isidewith.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hyperlink" Target="https://www.pexels.com/photo/question-mark-on-chalk-board-356079/?utm_content=attributionCopyText&amp;utm_medium=referral&amp;utm_source=pexels" TargetMode="External"/><Relationship Id="rId4" Type="http://schemas.openxmlformats.org/officeDocument/2006/relationships/hyperlink" Target="https://www.pexels.com/@pixabay?utm_content=attributionCopyText&amp;utm_medium=referral&amp;utm_source=pexel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unsplash.com/photos/z-IxdGQ7lPU" TargetMode="External"/><Relationship Id="rId4" Type="http://schemas.openxmlformats.org/officeDocument/2006/relationships/hyperlink" Target="https://unsplash.com/@jeffsiepman?utm_source=unsplash&amp;utm_medium=referral&amp;utm_content=creditCopyTe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freepik.com/free-vector/social-credit-score-system-isometric-illustration_7249634.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nc-sa/4.0/" TargetMode="External"/><Relationship Id="rId4" Type="http://schemas.openxmlformats.org/officeDocument/2006/relationships/hyperlink" Target="http://www.hiprofile.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pexels.com/photo/group-of-people-near-wall-242229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en in black uniform walking on green grass field during daytime">
            <a:extLst>
              <a:ext uri="{FF2B5EF4-FFF2-40B4-BE49-F238E27FC236}">
                <a16:creationId xmlns:a16="http://schemas.microsoft.com/office/drawing/2014/main" id="{F689BFA3-1FF9-4A69-9205-038D5A1BE9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 t="7715" b="8937"/>
          <a:stretch/>
        </p:blipFill>
        <p:spPr bwMode="auto">
          <a:xfrm>
            <a:off x="0" y="0"/>
            <a:ext cx="12269782"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1C0F046-7334-428E-9A2A-DF64AF95A030}"/>
              </a:ext>
            </a:extLst>
          </p:cNvPr>
          <p:cNvSpPr/>
          <p:nvPr/>
        </p:nvSpPr>
        <p:spPr>
          <a:xfrm>
            <a:off x="-22224" y="0"/>
            <a:ext cx="12180888" cy="6940629"/>
          </a:xfrm>
          <a:prstGeom prst="rect">
            <a:avLst/>
          </a:prstGeom>
          <a:gradFill>
            <a:gsLst>
              <a:gs pos="32000">
                <a:schemeClr val="tx1">
                  <a:alpha val="33000"/>
                </a:schemeClr>
              </a:gs>
              <a:gs pos="85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2224" y="3430990"/>
            <a:ext cx="12236447" cy="1208314"/>
          </a:xfrm>
          <a:ln w="19050">
            <a:noFill/>
          </a:ln>
        </p:spPr>
        <p:txBody>
          <a:bodyPr>
            <a:noAutofit/>
          </a:bodyPr>
          <a:lstStyle/>
          <a:p>
            <a:pPr algn="ctr"/>
            <a:r>
              <a:rPr lang="en-US" sz="8000" b="0" spc="300" dirty="0">
                <a:solidFill>
                  <a:schemeClr val="bg1"/>
                </a:solidFill>
                <a:latin typeface="Alégre Sans" panose="02060606060101040101" pitchFamily="18" charset="0"/>
              </a:rPr>
              <a:t>SOCIAL STRUCTURES, </a:t>
            </a:r>
            <a:br>
              <a:rPr lang="en-US" sz="8000" b="0" spc="300" dirty="0">
                <a:solidFill>
                  <a:schemeClr val="bg1"/>
                </a:solidFill>
                <a:latin typeface="Alégre Sans" panose="02060606060101040101" pitchFamily="18" charset="0"/>
              </a:rPr>
            </a:br>
            <a:r>
              <a:rPr lang="en-US" sz="8000" b="0" spc="300" dirty="0">
                <a:solidFill>
                  <a:schemeClr val="bg1"/>
                </a:solidFill>
                <a:latin typeface="Alégre Sans" panose="02060606060101040101" pitchFamily="18" charset="0"/>
              </a:rPr>
              <a:t>INSTITUTIONS &amp; PROBLEMS</a:t>
            </a:r>
          </a:p>
        </p:txBody>
      </p:sp>
      <p:sp>
        <p:nvSpPr>
          <p:cNvPr id="11" name="TextBox 10">
            <a:extLst>
              <a:ext uri="{FF2B5EF4-FFF2-40B4-BE49-F238E27FC236}">
                <a16:creationId xmlns:a16="http://schemas.microsoft.com/office/drawing/2014/main" id="{22C100CD-1172-49FF-9C39-E884A75EF71F}"/>
              </a:ext>
            </a:extLst>
          </p:cNvPr>
          <p:cNvSpPr txBox="1"/>
          <p:nvPr/>
        </p:nvSpPr>
        <p:spPr>
          <a:xfrm>
            <a:off x="371476" y="6433337"/>
            <a:ext cx="11449050" cy="369332"/>
          </a:xfrm>
          <a:prstGeom prst="rect">
            <a:avLst/>
          </a:prstGeom>
          <a:noFill/>
        </p:spPr>
        <p:txBody>
          <a:bodyPr wrap="square">
            <a:spAutoFit/>
          </a:bodyPr>
          <a:lstStyle/>
          <a:p>
            <a:pPr algn="ctr"/>
            <a:r>
              <a:rPr lang="en-US" b="1" i="0" dirty="0">
                <a:solidFill>
                  <a:schemeClr val="bg1"/>
                </a:solidFill>
                <a:effectLst/>
                <a:latin typeface="-apple-system"/>
              </a:rPr>
              <a:t>Photo by </a:t>
            </a:r>
            <a:r>
              <a:rPr lang="en-CA" b="1"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Colin </a:t>
            </a:r>
            <a:r>
              <a:rPr lang="en-CA" sz="1600" b="1" i="0" u="none" strike="noStrike" dirty="0">
                <a:solidFill>
                  <a:schemeClr val="bg1"/>
                </a:solidFill>
                <a:effectLst/>
                <a:hlinkClick r:id="rId4">
                  <a:extLst>
                    <a:ext uri="{A12FA001-AC4F-418D-AE19-62706E023703}">
                      <ahyp:hlinkClr xmlns:ahyp="http://schemas.microsoft.com/office/drawing/2018/hyperlinkcolor" val="tx"/>
                    </a:ext>
                  </a:extLst>
                </a:hlinkClick>
              </a:rPr>
              <a:t>Lloyd</a:t>
            </a:r>
            <a:r>
              <a:rPr lang="en-CA" b="1" i="0" u="none" strike="noStrike" dirty="0">
                <a:solidFill>
                  <a:schemeClr val="bg1"/>
                </a:solidFill>
                <a:effectLst/>
                <a:latin typeface="-apple-system"/>
              </a:rPr>
              <a:t> </a:t>
            </a:r>
            <a:r>
              <a:rPr lang="en-US" b="1" i="0" dirty="0">
                <a:solidFill>
                  <a:schemeClr val="bg1"/>
                </a:solidFill>
                <a:effectLst/>
                <a:latin typeface="-apple-system"/>
              </a:rPr>
              <a:t>from  </a:t>
            </a:r>
            <a:r>
              <a:rPr lang="en-US" b="1" i="0" u="sng" dirty="0">
                <a:solidFill>
                  <a:schemeClr val="bg1"/>
                </a:solidFill>
                <a:effectLst/>
                <a:latin typeface="-apple-system"/>
                <a:hlinkClick r:id="rId5">
                  <a:extLst>
                    <a:ext uri="{A12FA001-AC4F-418D-AE19-62706E023703}">
                      <ahyp:hlinkClr xmlns:ahyp="http://schemas.microsoft.com/office/drawing/2018/hyperlinkcolor" val="tx"/>
                    </a:ext>
                  </a:extLst>
                </a:hlinkClick>
              </a:rPr>
              <a:t>UnSplash</a:t>
            </a:r>
            <a:endParaRPr lang="en-CA" b="1" u="sng" dirty="0">
              <a:solidFill>
                <a:schemeClr val="bg1"/>
              </a:solidFill>
            </a:endParaRPr>
          </a:p>
        </p:txBody>
      </p:sp>
      <p:sp>
        <p:nvSpPr>
          <p:cNvPr id="10" name="Title 1">
            <a:extLst>
              <a:ext uri="{FF2B5EF4-FFF2-40B4-BE49-F238E27FC236}">
                <a16:creationId xmlns:a16="http://schemas.microsoft.com/office/drawing/2014/main" id="{A21AFA41-7F27-43B3-A80E-D8C74A17ED22}"/>
              </a:ext>
            </a:extLst>
          </p:cNvPr>
          <p:cNvSpPr txBox="1">
            <a:spLocks/>
          </p:cNvSpPr>
          <p:nvPr/>
        </p:nvSpPr>
        <p:spPr>
          <a:xfrm>
            <a:off x="371475" y="3402920"/>
            <a:ext cx="11449050" cy="27629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dirty="0">
                <a:ln w="12700">
                  <a:noFill/>
                </a:ln>
                <a:solidFill>
                  <a:schemeClr val="bg1"/>
                </a:solidFill>
              </a:rPr>
              <a:t>GNED 500 </a:t>
            </a:r>
          </a:p>
          <a:p>
            <a:r>
              <a:rPr lang="en-CA" dirty="0">
                <a:ln w="12700">
                  <a:noFill/>
                </a:ln>
                <a:solidFill>
                  <a:schemeClr val="bg1"/>
                </a:solidFill>
              </a:rPr>
              <a:t>WEEK5 </a:t>
            </a:r>
          </a:p>
        </p:txBody>
      </p:sp>
    </p:spTree>
    <p:extLst>
      <p:ext uri="{BB962C8B-B14F-4D97-AF65-F5344CB8AC3E}">
        <p14:creationId xmlns:p14="http://schemas.microsoft.com/office/powerpoint/2010/main" val="1876110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6033" y="239996"/>
            <a:ext cx="6035966" cy="1325563"/>
          </a:xfrm>
        </p:spPr>
        <p:txBody>
          <a:bodyPr/>
          <a:lstStyle/>
          <a:p>
            <a:r>
              <a:rPr lang="en-CA" dirty="0"/>
              <a:t>Social Institutions</a:t>
            </a:r>
          </a:p>
        </p:txBody>
      </p:sp>
      <p:sp>
        <p:nvSpPr>
          <p:cNvPr id="3" name="Content Placeholder 2"/>
          <p:cNvSpPr>
            <a:spLocks noGrp="1"/>
          </p:cNvSpPr>
          <p:nvPr>
            <p:ph idx="1"/>
          </p:nvPr>
        </p:nvSpPr>
        <p:spPr>
          <a:xfrm>
            <a:off x="6862420" y="1545772"/>
            <a:ext cx="4564258" cy="4299082"/>
          </a:xfrm>
        </p:spPr>
        <p:txBody>
          <a:bodyPr>
            <a:normAutofit/>
          </a:bodyPr>
          <a:lstStyle/>
          <a:p>
            <a:pPr marL="0" indent="0">
              <a:buNone/>
            </a:pPr>
            <a:r>
              <a:rPr lang="en-CA" dirty="0"/>
              <a:t>The most recognized social institutions are:</a:t>
            </a:r>
          </a:p>
          <a:p>
            <a:pPr lvl="1"/>
            <a:r>
              <a:rPr lang="en-CA" dirty="0"/>
              <a:t>The Family</a:t>
            </a:r>
          </a:p>
          <a:p>
            <a:pPr lvl="1"/>
            <a:r>
              <a:rPr lang="en-CA" dirty="0"/>
              <a:t>Religion</a:t>
            </a:r>
          </a:p>
          <a:p>
            <a:pPr lvl="1"/>
            <a:r>
              <a:rPr lang="en-CA" dirty="0"/>
              <a:t>Government</a:t>
            </a:r>
          </a:p>
          <a:p>
            <a:pPr lvl="1"/>
            <a:r>
              <a:rPr lang="en-CA" dirty="0"/>
              <a:t>Economy</a:t>
            </a:r>
          </a:p>
          <a:p>
            <a:pPr lvl="1"/>
            <a:r>
              <a:rPr lang="en-CA" dirty="0"/>
              <a:t>Education</a:t>
            </a:r>
          </a:p>
          <a:p>
            <a:pPr lvl="1"/>
            <a:r>
              <a:rPr lang="en-CA" dirty="0"/>
              <a:t>Culture</a:t>
            </a:r>
          </a:p>
          <a:p>
            <a:pPr lvl="1"/>
            <a:r>
              <a:rPr lang="en-CA" dirty="0"/>
              <a:t>Media</a:t>
            </a:r>
          </a:p>
          <a:p>
            <a:pPr marL="457200" lvl="1" indent="0">
              <a:buNone/>
            </a:pPr>
            <a:endParaRPr lang="en-CA" dirty="0"/>
          </a:p>
        </p:txBody>
      </p:sp>
      <p:grpSp>
        <p:nvGrpSpPr>
          <p:cNvPr id="5" name="Group 4">
            <a:extLst>
              <a:ext uri="{FF2B5EF4-FFF2-40B4-BE49-F238E27FC236}">
                <a16:creationId xmlns:a16="http://schemas.microsoft.com/office/drawing/2014/main" id="{4811B6E5-9C5A-4169-B651-D1DEE7721DA6}"/>
              </a:ext>
            </a:extLst>
          </p:cNvPr>
          <p:cNvGrpSpPr/>
          <p:nvPr/>
        </p:nvGrpSpPr>
        <p:grpSpPr>
          <a:xfrm>
            <a:off x="371475" y="407152"/>
            <a:ext cx="9496425" cy="6442911"/>
            <a:chOff x="371475" y="407152"/>
            <a:chExt cx="9496425" cy="6442911"/>
          </a:xfrm>
        </p:grpSpPr>
        <p:pic>
          <p:nvPicPr>
            <p:cNvPr id="4102" name="Picture 6" descr="Word Cloud">
              <a:extLst>
                <a:ext uri="{FF2B5EF4-FFF2-40B4-BE49-F238E27FC236}">
                  <a16:creationId xmlns:a16="http://schemas.microsoft.com/office/drawing/2014/main" id="{C1988D2E-594F-45CF-BACA-6A7A1380E6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29"/>
            <a:stretch/>
          </p:blipFill>
          <p:spPr bwMode="auto">
            <a:xfrm>
              <a:off x="371475" y="407152"/>
              <a:ext cx="5426242" cy="62463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A341F460-E99F-42BC-9764-CDA55EB86402}"/>
                </a:ext>
              </a:extLst>
            </p:cNvPr>
            <p:cNvSpPr txBox="1"/>
            <p:nvPr/>
          </p:nvSpPr>
          <p:spPr>
            <a:xfrm>
              <a:off x="6096000" y="6265288"/>
              <a:ext cx="3771900" cy="584775"/>
            </a:xfrm>
            <a:prstGeom prst="rect">
              <a:avLst/>
            </a:prstGeom>
            <a:noFill/>
          </p:spPr>
          <p:txBody>
            <a:bodyPr wrap="square">
              <a:spAutoFit/>
            </a:bodyPr>
            <a:lstStyle/>
            <a:p>
              <a:r>
                <a:rPr lang="en-US" sz="1600" b="1" i="0" dirty="0">
                  <a:effectLst/>
                </a:rPr>
                <a:t>Image by Hiprofile</a:t>
              </a:r>
              <a:r>
                <a:rPr lang="en-US" sz="1600" b="1" dirty="0"/>
                <a:t>.com </a:t>
              </a:r>
              <a:r>
                <a:rPr lang="en-US" sz="1600" b="1" i="0" dirty="0">
                  <a:effectLst/>
                </a:rPr>
                <a:t>is licensed under a </a:t>
              </a:r>
              <a:r>
                <a:rPr lang="en-US" sz="1600" b="1" i="0" u="sng" strike="noStrike" dirty="0">
                  <a:effectLst/>
                  <a:hlinkClick r:id="rId5">
                    <a:extLst>
                      <a:ext uri="{A12FA001-AC4F-418D-AE19-62706E023703}">
                        <ahyp:hlinkClr xmlns:ahyp="http://schemas.microsoft.com/office/drawing/2018/hyperlinkcolor" val="tx"/>
                      </a:ext>
                    </a:extLst>
                  </a:hlinkClick>
                </a:rPr>
                <a:t>CC BY-NC-SA 4.0 International License.</a:t>
              </a:r>
              <a:r>
                <a:rPr lang="en-US" sz="1600" b="1" i="0" dirty="0">
                  <a:effectLst/>
                </a:rPr>
                <a:t> </a:t>
              </a:r>
              <a:endParaRPr lang="en-CA" sz="1600" b="1" dirty="0"/>
            </a:p>
          </p:txBody>
        </p:sp>
      </p:grpSp>
    </p:spTree>
    <p:extLst>
      <p:ext uri="{BB962C8B-B14F-4D97-AF65-F5344CB8AC3E}">
        <p14:creationId xmlns:p14="http://schemas.microsoft.com/office/powerpoint/2010/main" val="567836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Photo of Beige and Green Castle Stock Photo">
            <a:extLst>
              <a:ext uri="{FF2B5EF4-FFF2-40B4-BE49-F238E27FC236}">
                <a16:creationId xmlns:a16="http://schemas.microsoft.com/office/drawing/2014/main" id="{D887A70D-D2CD-4D17-B628-4B4FF88288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92" b="24868"/>
          <a:stretch/>
        </p:blipFill>
        <p:spPr bwMode="auto">
          <a:xfrm>
            <a:off x="-34206" y="-227545"/>
            <a:ext cx="12226206" cy="708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5961827-8B39-47E8-9BE2-E82BA234611A}"/>
              </a:ext>
            </a:extLst>
          </p:cNvPr>
          <p:cNvSpPr/>
          <p:nvPr/>
        </p:nvSpPr>
        <p:spPr>
          <a:xfrm>
            <a:off x="-34206" y="4165890"/>
            <a:ext cx="12226206"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901BF157-AFA9-4843-B706-A8ADEBCC8F46}"/>
              </a:ext>
            </a:extLst>
          </p:cNvPr>
          <p:cNvSpPr txBox="1">
            <a:spLocks/>
          </p:cNvSpPr>
          <p:nvPr/>
        </p:nvSpPr>
        <p:spPr>
          <a:xfrm>
            <a:off x="-34205" y="4165890"/>
            <a:ext cx="12226205"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SOCIAL INSTITUTIONS</a:t>
            </a:r>
          </a:p>
        </p:txBody>
      </p:sp>
      <p:sp>
        <p:nvSpPr>
          <p:cNvPr id="7" name="TextBox 6">
            <a:extLst>
              <a:ext uri="{FF2B5EF4-FFF2-40B4-BE49-F238E27FC236}">
                <a16:creationId xmlns:a16="http://schemas.microsoft.com/office/drawing/2014/main" id="{668D11AA-6F9F-48CD-9DDB-D6848EB5FDC0}"/>
              </a:ext>
            </a:extLst>
          </p:cNvPr>
          <p:cNvSpPr txBox="1"/>
          <p:nvPr/>
        </p:nvSpPr>
        <p:spPr>
          <a:xfrm>
            <a:off x="371475" y="6165850"/>
            <a:ext cx="5724525" cy="369332"/>
          </a:xfrm>
          <a:prstGeom prst="rect">
            <a:avLst/>
          </a:prstGeom>
          <a:noFill/>
        </p:spPr>
        <p:txBody>
          <a:bodyPr wrap="square">
            <a:spAutoFit/>
          </a:bodyPr>
          <a:lstStyle/>
          <a:p>
            <a:r>
              <a:rPr lang="en-CA" b="1" i="0" dirty="0">
                <a:solidFill>
                  <a:schemeClr val="bg1"/>
                </a:solidFill>
                <a:effectLst/>
                <a:latin typeface="PlusJakartaSans"/>
              </a:rPr>
              <a:t>Photo by Tetyana Kovyrina from Pexels.com</a:t>
            </a:r>
            <a:endParaRPr lang="en-CA" b="1" dirty="0">
              <a:solidFill>
                <a:schemeClr val="bg1"/>
              </a:solidFill>
            </a:endParaRPr>
          </a:p>
        </p:txBody>
      </p:sp>
    </p:spTree>
    <p:extLst>
      <p:ext uri="{BB962C8B-B14F-4D97-AF65-F5344CB8AC3E}">
        <p14:creationId xmlns:p14="http://schemas.microsoft.com/office/powerpoint/2010/main" val="836122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normAutofit/>
          </a:bodyPr>
          <a:lstStyle/>
          <a:p>
            <a:r>
              <a:rPr lang="en-US" dirty="0"/>
              <a:t>Social Structures &amp; Social Problems</a:t>
            </a:r>
          </a:p>
        </p:txBody>
      </p:sp>
      <p:sp>
        <p:nvSpPr>
          <p:cNvPr id="3" name="Content Placeholder 2"/>
          <p:cNvSpPr>
            <a:spLocks noGrp="1"/>
          </p:cNvSpPr>
          <p:nvPr>
            <p:ph idx="1"/>
          </p:nvPr>
        </p:nvSpPr>
        <p:spPr>
          <a:xfrm>
            <a:off x="371475" y="1557338"/>
            <a:ext cx="5724525" cy="5292725"/>
          </a:xfrm>
        </p:spPr>
        <p:txBody>
          <a:bodyPr>
            <a:normAutofit/>
          </a:bodyPr>
          <a:lstStyle/>
          <a:p>
            <a:r>
              <a:rPr lang="en-US" sz="2400" dirty="0"/>
              <a:t>Social Institutions establish guidelines &amp; boundaries in our interactions</a:t>
            </a:r>
          </a:p>
          <a:p>
            <a:r>
              <a:rPr lang="en-US" sz="2400" dirty="0"/>
              <a:t>Social institutions may cause or reinforce inequalities and injustices.</a:t>
            </a:r>
          </a:p>
          <a:p>
            <a:pPr lvl="1"/>
            <a:r>
              <a:rPr lang="en-US" dirty="0"/>
              <a:t> In particular, they often provide greater advantages to certain individuals or groups. </a:t>
            </a:r>
          </a:p>
          <a:p>
            <a:pPr lvl="1"/>
            <a:r>
              <a:rPr lang="en-US" dirty="0"/>
              <a:t>Social institutions often benefit some more than others and can prevent people from fully participating in a society.</a:t>
            </a:r>
          </a:p>
          <a:p>
            <a:r>
              <a:rPr lang="en-US" sz="2400" dirty="0"/>
              <a:t>Government policies on daycare, for example, significantly affect single mothers.</a:t>
            </a:r>
          </a:p>
        </p:txBody>
      </p:sp>
      <p:grpSp>
        <p:nvGrpSpPr>
          <p:cNvPr id="4" name="Group 3">
            <a:extLst>
              <a:ext uri="{FF2B5EF4-FFF2-40B4-BE49-F238E27FC236}">
                <a16:creationId xmlns:a16="http://schemas.microsoft.com/office/drawing/2014/main" id="{73A40556-6A86-4C38-A7C2-2C4CE01C791F}"/>
              </a:ext>
            </a:extLst>
          </p:cNvPr>
          <p:cNvGrpSpPr/>
          <p:nvPr/>
        </p:nvGrpSpPr>
        <p:grpSpPr>
          <a:xfrm>
            <a:off x="5695423" y="1268413"/>
            <a:ext cx="6485465" cy="5349591"/>
            <a:chOff x="5695423" y="1268413"/>
            <a:chExt cx="6485465" cy="5349591"/>
          </a:xfrm>
        </p:grpSpPr>
        <p:pic>
          <p:nvPicPr>
            <p:cNvPr id="2050" name="Picture 2" descr="3d puzzle wall Free Photo">
              <a:extLst>
                <a:ext uri="{FF2B5EF4-FFF2-40B4-BE49-F238E27FC236}">
                  <a16:creationId xmlns:a16="http://schemas.microsoft.com/office/drawing/2014/main" id="{DDB8914A-A817-47EA-8989-BBCD0B90F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695423" y="1268413"/>
              <a:ext cx="6485465" cy="51904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3BF6E1-F616-42AF-A5F5-4BF4852D3110}"/>
                </a:ext>
              </a:extLst>
            </p:cNvPr>
            <p:cNvSpPr txBox="1"/>
            <p:nvPr/>
          </p:nvSpPr>
          <p:spPr>
            <a:xfrm>
              <a:off x="6638471" y="6248672"/>
              <a:ext cx="5182054" cy="369332"/>
            </a:xfrm>
            <a:prstGeom prst="rect">
              <a:avLst/>
            </a:prstGeom>
            <a:noFill/>
          </p:spPr>
          <p:txBody>
            <a:bodyPr wrap="square">
              <a:spAutoFit/>
            </a:bodyPr>
            <a:lstStyle/>
            <a:p>
              <a:r>
                <a:rPr lang="en-CA" dirty="0"/>
                <a:t>Puzzle 3d photo created by </a:t>
              </a:r>
              <a:r>
                <a:rPr lang="en-CA" dirty="0" err="1">
                  <a:hlinkClick r:id="rId4">
                    <a:extLst>
                      <a:ext uri="{A12FA001-AC4F-418D-AE19-62706E023703}">
                        <ahyp:hlinkClr xmlns:ahyp="http://schemas.microsoft.com/office/drawing/2018/hyperlinkcolor" val="tx"/>
                      </a:ext>
                    </a:extLst>
                  </a:hlinkClick>
                </a:rPr>
                <a:t>kjpargeter</a:t>
              </a:r>
              <a:r>
                <a:rPr lang="en-CA" dirty="0"/>
                <a:t> - </a:t>
              </a:r>
              <a:r>
                <a:rPr lang="en-CA" dirty="0">
                  <a:hlinkClick r:id="rId5">
                    <a:extLst>
                      <a:ext uri="{A12FA001-AC4F-418D-AE19-62706E023703}">
                        <ahyp:hlinkClr xmlns:ahyp="http://schemas.microsoft.com/office/drawing/2018/hyperlinkcolor" val="tx"/>
                      </a:ext>
                    </a:extLst>
                  </a:hlinkClick>
                </a:rPr>
                <a:t>freepik.com</a:t>
              </a:r>
              <a:endParaRPr lang="en-CA" dirty="0"/>
            </a:p>
          </p:txBody>
        </p:sp>
      </p:grpSp>
    </p:spTree>
    <p:extLst>
      <p:ext uri="{BB962C8B-B14F-4D97-AF65-F5344CB8AC3E}">
        <p14:creationId xmlns:p14="http://schemas.microsoft.com/office/powerpoint/2010/main" val="10962086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Social Analysis</a:t>
            </a:r>
          </a:p>
        </p:txBody>
      </p:sp>
      <p:sp>
        <p:nvSpPr>
          <p:cNvPr id="3" name="Content Placeholder 2"/>
          <p:cNvSpPr>
            <a:spLocks noGrp="1"/>
          </p:cNvSpPr>
          <p:nvPr>
            <p:ph idx="1"/>
          </p:nvPr>
        </p:nvSpPr>
        <p:spPr>
          <a:xfrm>
            <a:off x="6226630" y="2257935"/>
            <a:ext cx="5593895" cy="3907915"/>
          </a:xfrm>
        </p:spPr>
        <p:txBody>
          <a:bodyPr>
            <a:normAutofit/>
          </a:bodyPr>
          <a:lstStyle/>
          <a:p>
            <a:r>
              <a:rPr lang="en-CA" sz="2600" dirty="0"/>
              <a:t>Social Analysis means critically thinking about how we perceive and understand social problems.</a:t>
            </a:r>
          </a:p>
          <a:p>
            <a:r>
              <a:rPr lang="en-CA" sz="2600" dirty="0"/>
              <a:t>In the next section, we will consider a few methods of social analysis.</a:t>
            </a:r>
          </a:p>
          <a:p>
            <a:r>
              <a:rPr lang="en-CA" sz="2600" dirty="0"/>
              <a:t>We will also explore key terms, like ideology and discourse, that will help us to explore in greater depth the dynamics of social problems.</a:t>
            </a:r>
          </a:p>
          <a:p>
            <a:endParaRPr lang="en-CA" sz="2600" dirty="0"/>
          </a:p>
        </p:txBody>
      </p:sp>
      <p:grpSp>
        <p:nvGrpSpPr>
          <p:cNvPr id="6" name="Group 5">
            <a:extLst>
              <a:ext uri="{FF2B5EF4-FFF2-40B4-BE49-F238E27FC236}">
                <a16:creationId xmlns:a16="http://schemas.microsoft.com/office/drawing/2014/main" id="{9AC34468-66E5-41E4-86C2-30F72445786B}"/>
              </a:ext>
            </a:extLst>
          </p:cNvPr>
          <p:cNvGrpSpPr/>
          <p:nvPr/>
        </p:nvGrpSpPr>
        <p:grpSpPr>
          <a:xfrm>
            <a:off x="0" y="1557338"/>
            <a:ext cx="6096000" cy="5214554"/>
            <a:chOff x="0" y="1557338"/>
            <a:chExt cx="6096000" cy="5214554"/>
          </a:xfrm>
        </p:grpSpPr>
        <p:pic>
          <p:nvPicPr>
            <p:cNvPr id="33794" name="Picture 2" descr="woman reading book">
              <a:extLst>
                <a:ext uri="{FF2B5EF4-FFF2-40B4-BE49-F238E27FC236}">
                  <a16:creationId xmlns:a16="http://schemas.microsoft.com/office/drawing/2014/main" id="{51FB87F7-EB25-4245-8A69-A100E019B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56"/>
            <a:stretch/>
          </p:blipFill>
          <p:spPr bwMode="auto">
            <a:xfrm>
              <a:off x="0" y="1557338"/>
              <a:ext cx="6096000" cy="47923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107F94-B219-43C3-B40E-92B15FBC540F}"/>
                </a:ext>
              </a:extLst>
            </p:cNvPr>
            <p:cNvSpPr txBox="1"/>
            <p:nvPr/>
          </p:nvSpPr>
          <p:spPr>
            <a:xfrm>
              <a:off x="990600" y="6433338"/>
              <a:ext cx="4470400" cy="338554"/>
            </a:xfrm>
            <a:prstGeom prst="rect">
              <a:avLst/>
            </a:prstGeom>
            <a:noFill/>
          </p:spPr>
          <p:txBody>
            <a:bodyPr wrap="square">
              <a:spAutoFit/>
            </a:bodyPr>
            <a:lstStyle/>
            <a:p>
              <a:r>
                <a:rPr lang="en-US" sz="1600" b="1" dirty="0"/>
                <a:t>Photo by </a:t>
              </a:r>
              <a:r>
                <a:rPr lang="en-US" sz="1600" b="1" dirty="0">
                  <a:hlinkClick r:id="rId4">
                    <a:extLst>
                      <a:ext uri="{A12FA001-AC4F-418D-AE19-62706E023703}">
                        <ahyp:hlinkClr xmlns:ahyp="http://schemas.microsoft.com/office/drawing/2018/hyperlinkcolor" val="tx"/>
                      </a:ext>
                    </a:extLst>
                  </a:hlinkClick>
                </a:rPr>
                <a:t>Sincerely Media</a:t>
              </a:r>
              <a:r>
                <a:rPr lang="en-US" sz="1600" b="1" dirty="0"/>
                <a:t> on </a:t>
              </a:r>
              <a:r>
                <a:rPr lang="en-US" sz="1600" b="1" dirty="0" err="1">
                  <a:hlinkClick r:id="rId5">
                    <a:extLst>
                      <a:ext uri="{A12FA001-AC4F-418D-AE19-62706E023703}">
                        <ahyp:hlinkClr xmlns:ahyp="http://schemas.microsoft.com/office/drawing/2018/hyperlinkcolor" val="tx"/>
                      </a:ext>
                    </a:extLst>
                  </a:hlinkClick>
                </a:rPr>
                <a:t>Unsplash</a:t>
              </a:r>
              <a:r>
                <a:rPr lang="en-US" sz="1600" b="1" dirty="0"/>
                <a:t> </a:t>
              </a:r>
              <a:endParaRPr lang="en-CA" sz="1600" b="1" dirty="0"/>
            </a:p>
          </p:txBody>
        </p:sp>
      </p:grpSp>
    </p:spTree>
    <p:extLst>
      <p:ext uri="{BB962C8B-B14F-4D97-AF65-F5344CB8AC3E}">
        <p14:creationId xmlns:p14="http://schemas.microsoft.com/office/powerpoint/2010/main" val="3831182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5724525" cy="1636930"/>
          </a:xfrm>
        </p:spPr>
        <p:txBody>
          <a:bodyPr>
            <a:noAutofit/>
          </a:bodyPr>
          <a:lstStyle/>
          <a:p>
            <a:r>
              <a:rPr lang="en-CA" dirty="0"/>
              <a:t>SHAPING </a:t>
            </a:r>
            <a:br>
              <a:rPr lang="en-CA" dirty="0"/>
            </a:br>
            <a:r>
              <a:rPr lang="en-CA" dirty="0"/>
              <a:t>Social Institutions</a:t>
            </a:r>
          </a:p>
        </p:txBody>
      </p:sp>
      <p:sp>
        <p:nvSpPr>
          <p:cNvPr id="3" name="Content Placeholder 2"/>
          <p:cNvSpPr>
            <a:spLocks noGrp="1"/>
          </p:cNvSpPr>
          <p:nvPr>
            <p:ph idx="1"/>
          </p:nvPr>
        </p:nvSpPr>
        <p:spPr>
          <a:xfrm>
            <a:off x="371475" y="2318922"/>
            <a:ext cx="5724525" cy="4299082"/>
          </a:xfrm>
        </p:spPr>
        <p:txBody>
          <a:bodyPr>
            <a:normAutofit/>
          </a:bodyPr>
          <a:lstStyle/>
          <a:p>
            <a:r>
              <a:rPr lang="en-US" sz="2400" b="0" i="0" dirty="0">
                <a:solidFill>
                  <a:srgbClr val="464646"/>
                </a:solidFill>
                <a:effectLst/>
              </a:rPr>
              <a:t>One way to think of social institutions is as the product of historic problem-solving. </a:t>
            </a:r>
          </a:p>
          <a:p>
            <a:r>
              <a:rPr lang="en-US" sz="2400" b="0" i="0" dirty="0">
                <a:solidFill>
                  <a:srgbClr val="464646"/>
                </a:solidFill>
                <a:effectLst/>
              </a:rPr>
              <a:t>As societies grew and developed, more formal organized systems were needed for efficiency, safety, and productivity.</a:t>
            </a:r>
          </a:p>
          <a:p>
            <a:r>
              <a:rPr lang="en-US" sz="2400" b="0" i="0" dirty="0">
                <a:solidFill>
                  <a:srgbClr val="464646"/>
                </a:solidFill>
                <a:effectLst/>
              </a:rPr>
              <a:t>Take policing, for example. Most of us cannot imagine a society without policing, but the institution of modern is actually less than 200 years old and was shaped by the needs of the power structure of society at the time.</a:t>
            </a:r>
          </a:p>
        </p:txBody>
      </p:sp>
      <p:grpSp>
        <p:nvGrpSpPr>
          <p:cNvPr id="5" name="Group 4">
            <a:extLst>
              <a:ext uri="{FF2B5EF4-FFF2-40B4-BE49-F238E27FC236}">
                <a16:creationId xmlns:a16="http://schemas.microsoft.com/office/drawing/2014/main" id="{C3C99A7E-2CE4-48FC-A66E-2CB0208DEDE2}"/>
              </a:ext>
            </a:extLst>
          </p:cNvPr>
          <p:cNvGrpSpPr/>
          <p:nvPr/>
        </p:nvGrpSpPr>
        <p:grpSpPr>
          <a:xfrm>
            <a:off x="6376337" y="-1"/>
            <a:ext cx="5815664" cy="6858001"/>
            <a:chOff x="6376337" y="-1"/>
            <a:chExt cx="5815664" cy="7040759"/>
          </a:xfrm>
        </p:grpSpPr>
        <p:pic>
          <p:nvPicPr>
            <p:cNvPr id="5122" name="Picture 2">
              <a:extLst>
                <a:ext uri="{FF2B5EF4-FFF2-40B4-BE49-F238E27FC236}">
                  <a16:creationId xmlns:a16="http://schemas.microsoft.com/office/drawing/2014/main" id="{702D91C9-0803-45A7-91B2-B016F1D80F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58"/>
            <a:stretch/>
          </p:blipFill>
          <p:spPr bwMode="auto">
            <a:xfrm>
              <a:off x="6376337" y="-1"/>
              <a:ext cx="5815664" cy="7040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7767DF1-25B1-413D-9559-A915C620C45D}"/>
                </a:ext>
              </a:extLst>
            </p:cNvPr>
            <p:cNvSpPr txBox="1"/>
            <p:nvPr/>
          </p:nvSpPr>
          <p:spPr>
            <a:xfrm>
              <a:off x="7170421" y="6330163"/>
              <a:ext cx="4227495" cy="584775"/>
            </a:xfrm>
            <a:prstGeom prst="rect">
              <a:avLst/>
            </a:prstGeom>
            <a:noFill/>
          </p:spPr>
          <p:txBody>
            <a:bodyPr wrap="square">
              <a:spAutoFit/>
            </a:bodyPr>
            <a:lstStyle/>
            <a:p>
              <a:pPr algn="ctr"/>
              <a:r>
                <a:rPr lang="en-US" sz="1600" b="1" i="0" dirty="0">
                  <a:effectLst/>
                </a:rPr>
                <a:t>Artwork by Kenneth Reaume is licensed under a </a:t>
              </a:r>
              <a:r>
                <a:rPr lang="en-US" sz="1600" b="1" i="0" u="sng" strike="noStrike" dirty="0">
                  <a:effectLst/>
                  <a:hlinkClick r:id="rId4">
                    <a:extLst>
                      <a:ext uri="{A12FA001-AC4F-418D-AE19-62706E023703}">
                        <ahyp:hlinkClr xmlns:ahyp="http://schemas.microsoft.com/office/drawing/2018/hyperlinkcolor" val="tx"/>
                      </a:ext>
                    </a:extLst>
                  </a:hlinkClick>
                </a:rPr>
                <a:t>CC BY-NC-SA 4.0 International License.</a:t>
              </a:r>
              <a:r>
                <a:rPr lang="en-US" sz="1600" b="1" i="0" dirty="0">
                  <a:effectLst/>
                </a:rPr>
                <a:t> </a:t>
              </a:r>
              <a:endParaRPr lang="en-CA" sz="1600" b="1" dirty="0"/>
            </a:p>
          </p:txBody>
        </p:sp>
      </p:grpSp>
    </p:spTree>
    <p:extLst>
      <p:ext uri="{BB962C8B-B14F-4D97-AF65-F5344CB8AC3E}">
        <p14:creationId xmlns:p14="http://schemas.microsoft.com/office/powerpoint/2010/main" val="1772952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63" y="239996"/>
            <a:ext cx="8112125" cy="1325563"/>
          </a:xfrm>
        </p:spPr>
        <p:txBody>
          <a:bodyPr>
            <a:normAutofit/>
          </a:bodyPr>
          <a:lstStyle/>
          <a:p>
            <a:r>
              <a:rPr lang="en-CA" sz="7800" dirty="0"/>
              <a:t>SHAPING Social Institutions</a:t>
            </a:r>
          </a:p>
        </p:txBody>
      </p:sp>
      <p:sp>
        <p:nvSpPr>
          <p:cNvPr id="3" name="Content Placeholder 2"/>
          <p:cNvSpPr>
            <a:spLocks noGrp="1"/>
          </p:cNvSpPr>
          <p:nvPr>
            <p:ph idx="1"/>
          </p:nvPr>
        </p:nvSpPr>
        <p:spPr>
          <a:xfrm>
            <a:off x="4068763" y="1586197"/>
            <a:ext cx="7667625" cy="5188857"/>
          </a:xfrm>
        </p:spPr>
        <p:txBody>
          <a:bodyPr>
            <a:normAutofit fontScale="92500" lnSpcReduction="10000"/>
          </a:bodyPr>
          <a:lstStyle/>
          <a:p>
            <a:r>
              <a:rPr lang="en-US" sz="2400" b="0" i="0" dirty="0">
                <a:effectLst/>
              </a:rPr>
              <a:t>Modern policing is actually less than 200 years old and is a new institution.</a:t>
            </a:r>
          </a:p>
          <a:p>
            <a:r>
              <a:rPr lang="en-US" sz="2400" b="0" i="0" dirty="0">
                <a:effectLst/>
              </a:rPr>
              <a:t>Prior to the 19th century there were soldiers and people employed in a capacity similar to today’s private security guards.</a:t>
            </a:r>
          </a:p>
          <a:p>
            <a:r>
              <a:rPr lang="en-US" sz="2400" b="0" i="0" dirty="0">
                <a:effectLst/>
              </a:rPr>
              <a:t>Rulers commanded the army, but had to be very careful about using them too often against their own people for fear that the population would revolt and/or the soldiers would turn against their boss. </a:t>
            </a:r>
          </a:p>
          <a:p>
            <a:r>
              <a:rPr lang="en-US" sz="2400" b="0" i="0" dirty="0">
                <a:effectLst/>
              </a:rPr>
              <a:t>Wealthy nobles and landowners would employ their own private guards (often former soldiers) to protect their property and households. </a:t>
            </a:r>
          </a:p>
          <a:p>
            <a:r>
              <a:rPr lang="en-US" sz="2400" b="0" i="0" dirty="0">
                <a:effectLst/>
              </a:rPr>
              <a:t>They received as much protection as they could afford. </a:t>
            </a:r>
          </a:p>
          <a:p>
            <a:r>
              <a:rPr lang="en-US" sz="2400" b="0" i="0" dirty="0">
                <a:effectLst/>
              </a:rPr>
              <a:t>Most everyone else had to rely on the collective sentiment and energy of the communities in which they lived to deliver justice in the event of a dispute.</a:t>
            </a:r>
            <a:endParaRPr lang="en-CA" sz="2400" dirty="0"/>
          </a:p>
        </p:txBody>
      </p:sp>
      <p:grpSp>
        <p:nvGrpSpPr>
          <p:cNvPr id="5" name="Group 4">
            <a:extLst>
              <a:ext uri="{FF2B5EF4-FFF2-40B4-BE49-F238E27FC236}">
                <a16:creationId xmlns:a16="http://schemas.microsoft.com/office/drawing/2014/main" id="{BC25956F-1723-4174-9DF9-1F473D6D612B}"/>
              </a:ext>
            </a:extLst>
          </p:cNvPr>
          <p:cNvGrpSpPr/>
          <p:nvPr/>
        </p:nvGrpSpPr>
        <p:grpSpPr>
          <a:xfrm>
            <a:off x="0" y="0"/>
            <a:ext cx="3708400" cy="6858000"/>
            <a:chOff x="8483600" y="0"/>
            <a:chExt cx="3708400" cy="6858000"/>
          </a:xfrm>
        </p:grpSpPr>
        <p:pic>
          <p:nvPicPr>
            <p:cNvPr id="26626" name="Picture 2" descr="soldier illustration">
              <a:extLst>
                <a:ext uri="{FF2B5EF4-FFF2-40B4-BE49-F238E27FC236}">
                  <a16:creationId xmlns:a16="http://schemas.microsoft.com/office/drawing/2014/main" id="{FA0EF5CC-74AA-47CA-9255-83B0DB4E9D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21" t="14404" r="12729" b="7368"/>
            <a:stretch/>
          </p:blipFill>
          <p:spPr bwMode="auto">
            <a:xfrm>
              <a:off x="8483600" y="0"/>
              <a:ext cx="3708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5B3DBC-52FE-443E-B8AF-6D41BAA57E76}"/>
                </a:ext>
              </a:extLst>
            </p:cNvPr>
            <p:cNvSpPr txBox="1"/>
            <p:nvPr/>
          </p:nvSpPr>
          <p:spPr>
            <a:xfrm>
              <a:off x="8709474" y="6365296"/>
              <a:ext cx="3285219" cy="369332"/>
            </a:xfrm>
            <a:prstGeom prst="rect">
              <a:avLst/>
            </a:prstGeom>
            <a:noFill/>
          </p:spPr>
          <p:txBody>
            <a:bodyPr wrap="square">
              <a:spAutoFit/>
            </a:bodyPr>
            <a:lstStyle/>
            <a:p>
              <a:r>
                <a:rPr lang="en-US" dirty="0">
                  <a:solidFill>
                    <a:schemeClr val="bg1"/>
                  </a:solidFill>
                </a:rPr>
                <a:t>Photo by </a:t>
              </a:r>
              <a:r>
                <a:rPr lang="en-US" dirty="0">
                  <a:solidFill>
                    <a:schemeClr val="bg1"/>
                  </a:solidFill>
                  <a:hlinkClick r:id="rId4">
                    <a:extLst>
                      <a:ext uri="{A12FA001-AC4F-418D-AE19-62706E023703}">
                        <ahyp:hlinkClr xmlns:ahyp="http://schemas.microsoft.com/office/drawing/2018/hyperlinkcolor" val="tx"/>
                      </a:ext>
                    </a:extLst>
                  </a:hlinkClick>
                </a:rPr>
                <a:t>HIZIR KAYA</a:t>
              </a:r>
              <a:r>
                <a:rPr lang="en-US" dirty="0">
                  <a:solidFill>
                    <a:schemeClr val="bg1"/>
                  </a:solidFill>
                </a:rPr>
                <a:t> on </a:t>
              </a:r>
              <a:r>
                <a:rPr lang="en-US" dirty="0" err="1">
                  <a:solidFill>
                    <a:schemeClr val="bg1"/>
                  </a:solidFill>
                  <a:hlinkClick r:id="rId5">
                    <a:extLst>
                      <a:ext uri="{A12FA001-AC4F-418D-AE19-62706E023703}">
                        <ahyp:hlinkClr xmlns:ahyp="http://schemas.microsoft.com/office/drawing/2018/hyperlinkcolor" val="tx"/>
                      </a:ext>
                    </a:extLst>
                  </a:hlinkClick>
                </a:rPr>
                <a:t>Unsplash</a:t>
              </a:r>
              <a:r>
                <a:rPr lang="en-US" dirty="0">
                  <a:solidFill>
                    <a:schemeClr val="bg1"/>
                  </a:solidFill>
                </a:rPr>
                <a:t> </a:t>
              </a:r>
              <a:endParaRPr lang="en-CA" dirty="0">
                <a:solidFill>
                  <a:schemeClr val="bg1"/>
                </a:solidFill>
              </a:endParaRPr>
            </a:p>
          </p:txBody>
        </p:sp>
      </p:grpSp>
    </p:spTree>
    <p:extLst>
      <p:ext uri="{BB962C8B-B14F-4D97-AF65-F5344CB8AC3E}">
        <p14:creationId xmlns:p14="http://schemas.microsoft.com/office/powerpoint/2010/main" val="28759563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662C6F0-413A-4D6A-8499-34D30128E7C8}"/>
              </a:ext>
            </a:extLst>
          </p:cNvPr>
          <p:cNvGrpSpPr/>
          <p:nvPr/>
        </p:nvGrpSpPr>
        <p:grpSpPr>
          <a:xfrm>
            <a:off x="-33336" y="0"/>
            <a:ext cx="12214224" cy="6865937"/>
            <a:chOff x="0" y="6850063"/>
            <a:chExt cx="12214224" cy="6858000"/>
          </a:xfrm>
        </p:grpSpPr>
        <p:pic>
          <p:nvPicPr>
            <p:cNvPr id="32770" name="Picture 2" descr="assorted-color badge">
              <a:extLst>
                <a:ext uri="{FF2B5EF4-FFF2-40B4-BE49-F238E27FC236}">
                  <a16:creationId xmlns:a16="http://schemas.microsoft.com/office/drawing/2014/main" id="{06C904E2-CEF0-459E-BE8D-6C1A24D2B2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62"/>
            <a:stretch/>
          </p:blipFill>
          <p:spPr bwMode="auto">
            <a:xfrm>
              <a:off x="0" y="6850063"/>
              <a:ext cx="12214224"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E2B686-06FF-43FD-85E5-F41168F141F1}"/>
                </a:ext>
              </a:extLst>
            </p:cNvPr>
            <p:cNvSpPr/>
            <p:nvPr/>
          </p:nvSpPr>
          <p:spPr>
            <a:xfrm>
              <a:off x="0" y="6865937"/>
              <a:ext cx="12214224" cy="6842126"/>
            </a:xfrm>
            <a:prstGeom prst="rect">
              <a:avLst/>
            </a:prstGeom>
            <a:gradFill>
              <a:gsLst>
                <a:gs pos="57000">
                  <a:schemeClr val="bg1"/>
                </a:gs>
                <a:gs pos="100000">
                  <a:schemeClr val="bg1">
                    <a:alpha val="84000"/>
                  </a:schemeClr>
                </a:gs>
                <a:gs pos="5000">
                  <a:schemeClr val="bg1">
                    <a:alpha val="7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371475" y="239996"/>
            <a:ext cx="11820524" cy="1325563"/>
          </a:xfrm>
        </p:spPr>
        <p:txBody>
          <a:bodyPr>
            <a:normAutofit/>
          </a:bodyPr>
          <a:lstStyle/>
          <a:p>
            <a:r>
              <a:rPr lang="en-US" dirty="0"/>
              <a:t>Principles of Law Enforcement 1829</a:t>
            </a:r>
            <a:endParaRPr lang="en-CA" dirty="0"/>
          </a:p>
        </p:txBody>
      </p:sp>
      <p:sp>
        <p:nvSpPr>
          <p:cNvPr id="3" name="Content Placeholder 2"/>
          <p:cNvSpPr>
            <a:spLocks noGrp="1"/>
          </p:cNvSpPr>
          <p:nvPr>
            <p:ph idx="1"/>
          </p:nvPr>
        </p:nvSpPr>
        <p:spPr>
          <a:xfrm>
            <a:off x="408783" y="2066207"/>
            <a:ext cx="5495925" cy="4299082"/>
          </a:xfrm>
        </p:spPr>
        <p:txBody>
          <a:bodyPr>
            <a:noAutofit/>
          </a:bodyPr>
          <a:lstStyle/>
          <a:p>
            <a:pPr algn="l">
              <a:buFont typeface="+mj-lt"/>
              <a:buAutoNum type="arabicPeriod"/>
            </a:pPr>
            <a:r>
              <a:rPr lang="en-US" sz="1900" b="0" i="0" dirty="0">
                <a:solidFill>
                  <a:srgbClr val="191919"/>
                </a:solidFill>
                <a:effectLst/>
              </a:rPr>
              <a:t>The basic mission for which the police exist is to prevent crime and disorder.</a:t>
            </a:r>
          </a:p>
          <a:p>
            <a:pPr algn="l">
              <a:buFont typeface="+mj-lt"/>
              <a:buAutoNum type="arabicPeriod"/>
            </a:pPr>
            <a:r>
              <a:rPr lang="en-US" sz="1900" b="0" i="0" dirty="0">
                <a:solidFill>
                  <a:srgbClr val="191919"/>
                </a:solidFill>
                <a:effectLst/>
              </a:rPr>
              <a:t>The ability of the police to perform their duties is dependent upon public approval of police actions.</a:t>
            </a:r>
          </a:p>
          <a:p>
            <a:pPr algn="l">
              <a:buFont typeface="+mj-lt"/>
              <a:buAutoNum type="arabicPeriod"/>
            </a:pPr>
            <a:r>
              <a:rPr lang="en-US" sz="1900" b="0" i="0" dirty="0">
                <a:solidFill>
                  <a:srgbClr val="191919"/>
                </a:solidFill>
                <a:effectLst/>
              </a:rPr>
              <a:t>Police must secure the willing cooperation of the public in voluntary observance of the law to be able to secure and maintain the respect of the public.</a:t>
            </a:r>
          </a:p>
          <a:p>
            <a:pPr algn="l">
              <a:buFont typeface="+mj-lt"/>
              <a:buAutoNum type="arabicPeriod"/>
            </a:pPr>
            <a:r>
              <a:rPr lang="en-US" sz="1900" b="0" i="0" dirty="0">
                <a:solidFill>
                  <a:srgbClr val="191919"/>
                </a:solidFill>
                <a:effectLst/>
              </a:rPr>
              <a:t>The degree of cooperation of the public that can be secured diminishes proportionately to the necessity of the use of physical force.</a:t>
            </a:r>
          </a:p>
          <a:p>
            <a:pPr algn="l">
              <a:buFont typeface="+mj-lt"/>
              <a:buAutoNum type="arabicPeriod"/>
            </a:pPr>
            <a:r>
              <a:rPr lang="en-US" sz="1900" b="0" i="0" dirty="0">
                <a:solidFill>
                  <a:srgbClr val="191919"/>
                </a:solidFill>
                <a:effectLst/>
              </a:rPr>
              <a:t>Police seek and preserve public favor not by catering to the public opinion but by constantly demonstrating absolute impartial service to the law.</a:t>
            </a:r>
          </a:p>
        </p:txBody>
      </p:sp>
      <p:sp>
        <p:nvSpPr>
          <p:cNvPr id="4" name="Title 1">
            <a:extLst>
              <a:ext uri="{FF2B5EF4-FFF2-40B4-BE49-F238E27FC236}">
                <a16:creationId xmlns:a16="http://schemas.microsoft.com/office/drawing/2014/main" id="{51B3E45A-90E9-413C-ABFC-6963D5AAD1BE}"/>
              </a:ext>
            </a:extLst>
          </p:cNvPr>
          <p:cNvSpPr txBox="1">
            <a:spLocks/>
          </p:cNvSpPr>
          <p:nvPr/>
        </p:nvSpPr>
        <p:spPr>
          <a:xfrm>
            <a:off x="271462" y="1385275"/>
            <a:ext cx="2705099" cy="7929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US" sz="4200" dirty="0"/>
              <a:t>SIR ROBERT PEEL</a:t>
            </a:r>
            <a:endParaRPr lang="en-CA" sz="4200" dirty="0"/>
          </a:p>
        </p:txBody>
      </p:sp>
      <p:sp>
        <p:nvSpPr>
          <p:cNvPr id="5" name="Content Placeholder 2">
            <a:extLst>
              <a:ext uri="{FF2B5EF4-FFF2-40B4-BE49-F238E27FC236}">
                <a16:creationId xmlns:a16="http://schemas.microsoft.com/office/drawing/2014/main" id="{2478D8BC-1DF8-4CBB-8524-2A444EF342E6}"/>
              </a:ext>
            </a:extLst>
          </p:cNvPr>
          <p:cNvSpPr txBox="1">
            <a:spLocks/>
          </p:cNvSpPr>
          <p:nvPr/>
        </p:nvSpPr>
        <p:spPr>
          <a:xfrm>
            <a:off x="6324599" y="1545771"/>
            <a:ext cx="5495925" cy="50920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buFont typeface="+mj-lt"/>
              <a:buAutoNum type="arabicPeriod" startAt="6"/>
            </a:pPr>
            <a:r>
              <a:rPr lang="en-US" sz="1900" dirty="0">
                <a:solidFill>
                  <a:srgbClr val="191919"/>
                </a:solidFill>
              </a:rPr>
              <a:t>Police use physical force to the extent necessary to secure observance of the law or to restore order only when the exercise of persuasion, advice and warning is found to be insufficient.</a:t>
            </a:r>
          </a:p>
          <a:p>
            <a:pPr marL="266700" indent="-266700">
              <a:buFont typeface="+mj-lt"/>
              <a:buAutoNum type="arabicPeriod" startAt="6"/>
            </a:pPr>
            <a:r>
              <a:rPr lang="en-US" sz="1900" dirty="0">
                <a:solidFill>
                  <a:srgbClr val="191919"/>
                </a:solidFill>
              </a:rPr>
              <a:t>Police, at all times, should maintain a relationship with the public that gives reality to the historic tradition that the police are the public and the public are the police; the police being only members of the public who are paid to give full-time attention to duties which are incumbent on every citizen in the interests of community welfare and existence.</a:t>
            </a:r>
          </a:p>
          <a:p>
            <a:pPr marL="266700" indent="-266700">
              <a:buFont typeface="+mj-lt"/>
              <a:buAutoNum type="arabicPeriod" startAt="6"/>
            </a:pPr>
            <a:r>
              <a:rPr lang="en-US" sz="1900" dirty="0">
                <a:solidFill>
                  <a:srgbClr val="191919"/>
                </a:solidFill>
              </a:rPr>
              <a:t>Police should always direct their action strictly towards their functions and never appear to usurp the powers of the judiciary.</a:t>
            </a:r>
          </a:p>
          <a:p>
            <a:pPr marL="266700" indent="-266700">
              <a:buFont typeface="+mj-lt"/>
              <a:buAutoNum type="arabicPeriod" startAt="6"/>
            </a:pPr>
            <a:r>
              <a:rPr lang="en-US" sz="1900" dirty="0">
                <a:solidFill>
                  <a:srgbClr val="191919"/>
                </a:solidFill>
              </a:rPr>
              <a:t>The test of police efficiency is the absence of crime and disorder, not the visible evidence of police action in dealing with it.</a:t>
            </a:r>
          </a:p>
        </p:txBody>
      </p:sp>
      <p:sp>
        <p:nvSpPr>
          <p:cNvPr id="10" name="TextBox 9">
            <a:extLst>
              <a:ext uri="{FF2B5EF4-FFF2-40B4-BE49-F238E27FC236}">
                <a16:creationId xmlns:a16="http://schemas.microsoft.com/office/drawing/2014/main" id="{086758A7-48D3-4CDC-8BEC-0F8AD4055255}"/>
              </a:ext>
            </a:extLst>
          </p:cNvPr>
          <p:cNvSpPr txBox="1"/>
          <p:nvPr/>
        </p:nvSpPr>
        <p:spPr>
          <a:xfrm>
            <a:off x="342902" y="6381163"/>
            <a:ext cx="3248025" cy="338554"/>
          </a:xfrm>
          <a:prstGeom prst="rect">
            <a:avLst/>
          </a:prstGeom>
          <a:noFill/>
        </p:spPr>
        <p:txBody>
          <a:bodyPr wrap="square">
            <a:spAutoFit/>
          </a:bodyPr>
          <a:lstStyle/>
          <a:p>
            <a:r>
              <a:rPr lang="en-US" sz="1600" b="1" dirty="0"/>
              <a:t>Photo by T</a:t>
            </a:r>
            <a:r>
              <a:rPr lang="en-US" sz="1600" b="1" dirty="0">
                <a:hlinkClick r:id="rId4">
                  <a:extLst>
                    <a:ext uri="{A12FA001-AC4F-418D-AE19-62706E023703}">
                      <ahyp:hlinkClr xmlns:ahyp="http://schemas.microsoft.com/office/drawing/2018/hyperlinkcolor" val="tx"/>
                    </a:ext>
                  </a:extLst>
                </a:hlinkClick>
              </a:rPr>
              <a:t>odd Kent</a:t>
            </a:r>
            <a:r>
              <a:rPr lang="en-US" sz="1600" b="1" dirty="0"/>
              <a:t> on </a:t>
            </a:r>
            <a:r>
              <a:rPr lang="en-US" sz="1600" b="1" dirty="0" err="1">
                <a:hlinkClick r:id="rId5">
                  <a:extLst>
                    <a:ext uri="{A12FA001-AC4F-418D-AE19-62706E023703}">
                      <ahyp:hlinkClr xmlns:ahyp="http://schemas.microsoft.com/office/drawing/2018/hyperlinkcolor" val="tx"/>
                    </a:ext>
                  </a:extLst>
                </a:hlinkClick>
              </a:rPr>
              <a:t>Unsplash</a:t>
            </a:r>
            <a:r>
              <a:rPr lang="en-US" sz="1600" b="1" dirty="0"/>
              <a:t> </a:t>
            </a:r>
            <a:endParaRPr lang="en-CA" sz="1600" b="1" dirty="0"/>
          </a:p>
        </p:txBody>
      </p:sp>
    </p:spTree>
    <p:extLst>
      <p:ext uri="{BB962C8B-B14F-4D97-AF65-F5344CB8AC3E}">
        <p14:creationId xmlns:p14="http://schemas.microsoft.com/office/powerpoint/2010/main" val="2592930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2400" y="239996"/>
            <a:ext cx="5689598" cy="1325563"/>
          </a:xfrm>
        </p:spPr>
        <p:txBody>
          <a:bodyPr>
            <a:normAutofit/>
          </a:bodyPr>
          <a:lstStyle/>
          <a:p>
            <a:r>
              <a:rPr lang="en-CA" dirty="0"/>
              <a:t>SHAPING SOCIETY</a:t>
            </a:r>
          </a:p>
        </p:txBody>
      </p:sp>
      <p:sp>
        <p:nvSpPr>
          <p:cNvPr id="3" name="Content Placeholder 2"/>
          <p:cNvSpPr>
            <a:spLocks noGrp="1"/>
          </p:cNvSpPr>
          <p:nvPr>
            <p:ph idx="1"/>
          </p:nvPr>
        </p:nvSpPr>
        <p:spPr>
          <a:xfrm>
            <a:off x="6502400" y="1545772"/>
            <a:ext cx="5422900" cy="5072232"/>
          </a:xfrm>
        </p:spPr>
        <p:txBody>
          <a:bodyPr>
            <a:normAutofit fontScale="92500" lnSpcReduction="10000"/>
          </a:bodyPr>
          <a:lstStyle/>
          <a:p>
            <a:pPr marL="171450" indent="-171450">
              <a:buFont typeface="Arial" panose="020B0604020202020204" pitchFamily="34" charset="0"/>
              <a:buChar char="•"/>
            </a:pPr>
            <a:r>
              <a:rPr lang="en-US" b="0" i="0" dirty="0">
                <a:solidFill>
                  <a:srgbClr val="191919"/>
                </a:solidFill>
                <a:effectLst/>
              </a:rPr>
              <a:t>Considering Peel’s Principles </a:t>
            </a:r>
          </a:p>
          <a:p>
            <a:pPr marL="171450" indent="-171450">
              <a:buFont typeface="Arial" panose="020B0604020202020204" pitchFamily="34" charset="0"/>
              <a:buChar char="•"/>
            </a:pPr>
            <a:r>
              <a:rPr lang="en-US" b="0" i="0" dirty="0">
                <a:solidFill>
                  <a:srgbClr val="191919"/>
                </a:solidFill>
                <a:effectLst/>
              </a:rPr>
              <a:t>How well the work of modern police forces match these principles?</a:t>
            </a:r>
          </a:p>
          <a:p>
            <a:pPr marL="171450" indent="-171450">
              <a:buFont typeface="Arial" panose="020B0604020202020204" pitchFamily="34" charset="0"/>
              <a:buChar char="•"/>
            </a:pPr>
            <a:r>
              <a:rPr lang="en-US" b="0" i="0" dirty="0">
                <a:solidFill>
                  <a:srgbClr val="191919"/>
                </a:solidFill>
                <a:effectLst/>
              </a:rPr>
              <a:t>Should things be changed? </a:t>
            </a:r>
          </a:p>
          <a:p>
            <a:pPr marL="171450" indent="-171450">
              <a:buFont typeface="Arial" panose="020B0604020202020204" pitchFamily="34" charset="0"/>
              <a:buChar char="•"/>
            </a:pPr>
            <a:r>
              <a:rPr lang="en-US" b="0" i="0" dirty="0">
                <a:solidFill>
                  <a:srgbClr val="191919"/>
                </a:solidFill>
                <a:effectLst/>
              </a:rPr>
              <a:t>Can they be changed? </a:t>
            </a:r>
          </a:p>
          <a:p>
            <a:pPr marL="171450" indent="-171450">
              <a:buFont typeface="Arial" panose="020B0604020202020204" pitchFamily="34" charset="0"/>
              <a:buChar char="•"/>
            </a:pPr>
            <a:r>
              <a:rPr lang="en-US" b="0" i="0" dirty="0">
                <a:solidFill>
                  <a:srgbClr val="191919"/>
                </a:solidFill>
                <a:effectLst/>
              </a:rPr>
              <a:t>Whose interests do the rules and organization of institutions, as they currently exist, serve?</a:t>
            </a:r>
          </a:p>
          <a:p>
            <a:pPr marL="171450" indent="-171450">
              <a:buFont typeface="Arial" panose="020B0604020202020204" pitchFamily="34" charset="0"/>
              <a:buChar char="•"/>
            </a:pPr>
            <a:r>
              <a:rPr lang="en-US" b="0" i="0" dirty="0">
                <a:solidFill>
                  <a:srgbClr val="191919"/>
                </a:solidFill>
                <a:effectLst/>
              </a:rPr>
              <a:t>What would happen if the rules and organization of the institution were to change?</a:t>
            </a:r>
          </a:p>
          <a:p>
            <a:pPr marL="171450" indent="-171450">
              <a:buFont typeface="Arial" panose="020B0604020202020204" pitchFamily="34" charset="0"/>
              <a:buChar char="•"/>
            </a:pPr>
            <a:r>
              <a:rPr lang="en-US" b="0" i="0" dirty="0">
                <a:solidFill>
                  <a:srgbClr val="191919"/>
                </a:solidFill>
                <a:effectLst/>
              </a:rPr>
              <a:t>Or if it were to disappear completely?</a:t>
            </a:r>
            <a:endParaRPr lang="en-CA" dirty="0"/>
          </a:p>
        </p:txBody>
      </p:sp>
      <p:grpSp>
        <p:nvGrpSpPr>
          <p:cNvPr id="7" name="Group 6">
            <a:extLst>
              <a:ext uri="{FF2B5EF4-FFF2-40B4-BE49-F238E27FC236}">
                <a16:creationId xmlns:a16="http://schemas.microsoft.com/office/drawing/2014/main" id="{16FFD404-F894-495D-9739-F17896DD1E86}"/>
              </a:ext>
            </a:extLst>
          </p:cNvPr>
          <p:cNvGrpSpPr/>
          <p:nvPr/>
        </p:nvGrpSpPr>
        <p:grpSpPr>
          <a:xfrm>
            <a:off x="1" y="1"/>
            <a:ext cx="6095999" cy="6858000"/>
            <a:chOff x="1" y="1"/>
            <a:chExt cx="6095999" cy="6858000"/>
          </a:xfrm>
        </p:grpSpPr>
        <p:pic>
          <p:nvPicPr>
            <p:cNvPr id="1026" name="Picture 2" descr="men in black and white uniform standing on road during daytime">
              <a:extLst>
                <a:ext uri="{FF2B5EF4-FFF2-40B4-BE49-F238E27FC236}">
                  <a16:creationId xmlns:a16="http://schemas.microsoft.com/office/drawing/2014/main" id="{6F9D8F35-857B-4D74-9516-732651BD9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83" t="31565" r="20534" b="19996"/>
            <a:stretch/>
          </p:blipFill>
          <p:spPr bwMode="auto">
            <a:xfrm>
              <a:off x="1" y="1"/>
              <a:ext cx="6095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3064F2-9BEF-4FE4-93AC-31AED3C9B50B}"/>
                </a:ext>
              </a:extLst>
            </p:cNvPr>
            <p:cNvSpPr txBox="1"/>
            <p:nvPr/>
          </p:nvSpPr>
          <p:spPr>
            <a:xfrm>
              <a:off x="266700" y="6248672"/>
              <a:ext cx="5234214" cy="369332"/>
            </a:xfrm>
            <a:prstGeom prst="rect">
              <a:avLst/>
            </a:prstGeom>
            <a:solidFill>
              <a:schemeClr val="tx1">
                <a:lumMod val="65000"/>
                <a:lumOff val="35000"/>
              </a:schemeClr>
            </a:solidFill>
          </p:spPr>
          <p:txBody>
            <a:bodyPr wrap="square">
              <a:spAutoFit/>
            </a:bodyPr>
            <a:lstStyle/>
            <a:p>
              <a:r>
                <a:rPr lang="en-US" dirty="0">
                  <a:solidFill>
                    <a:schemeClr val="bg1"/>
                  </a:solidFill>
                </a:rPr>
                <a:t>Photo by </a:t>
              </a:r>
              <a:r>
                <a:rPr lang="en-US" dirty="0">
                  <a:solidFill>
                    <a:schemeClr val="bg1"/>
                  </a:solidFill>
                  <a:hlinkClick r:id="rId4">
                    <a:extLst>
                      <a:ext uri="{A12FA001-AC4F-418D-AE19-62706E023703}">
                        <ahyp:hlinkClr xmlns:ahyp="http://schemas.microsoft.com/office/drawing/2018/hyperlinkcolor" val="tx"/>
                      </a:ext>
                    </a:extLst>
                  </a:hlinkClick>
                </a:rPr>
                <a:t>LOGAN WEAVER | @LGNWVR</a:t>
              </a:r>
              <a:r>
                <a:rPr lang="en-US" dirty="0">
                  <a:solidFill>
                    <a:schemeClr val="bg1"/>
                  </a:solidFill>
                </a:rPr>
                <a:t> on </a:t>
              </a:r>
              <a:r>
                <a:rPr lang="en-US" dirty="0" err="1">
                  <a:solidFill>
                    <a:schemeClr val="bg1"/>
                  </a:solidFill>
                  <a:hlinkClick r:id="rId5">
                    <a:extLst>
                      <a:ext uri="{A12FA001-AC4F-418D-AE19-62706E023703}">
                        <ahyp:hlinkClr xmlns:ahyp="http://schemas.microsoft.com/office/drawing/2018/hyperlinkcolor" val="tx"/>
                      </a:ext>
                    </a:extLst>
                  </a:hlinkClick>
                </a:rPr>
                <a:t>Unsplash</a:t>
              </a:r>
              <a:r>
                <a:rPr lang="en-US" dirty="0">
                  <a:solidFill>
                    <a:schemeClr val="bg1"/>
                  </a:solidFill>
                </a:rPr>
                <a:t> </a:t>
              </a:r>
              <a:endParaRPr lang="en-CA" dirty="0">
                <a:solidFill>
                  <a:schemeClr val="bg1"/>
                </a:solidFill>
              </a:endParaRPr>
            </a:p>
          </p:txBody>
        </p:sp>
      </p:grpSp>
    </p:spTree>
    <p:extLst>
      <p:ext uri="{BB962C8B-B14F-4D97-AF65-F5344CB8AC3E}">
        <p14:creationId xmlns:p14="http://schemas.microsoft.com/office/powerpoint/2010/main" val="3911879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Man Wearing Black Vest Near Crowded People">
            <a:extLst>
              <a:ext uri="{FF2B5EF4-FFF2-40B4-BE49-F238E27FC236}">
                <a16:creationId xmlns:a16="http://schemas.microsoft.com/office/drawing/2014/main" id="{5634F319-8492-45ED-A13A-B1E4EE436E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354" b="2614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0" y="2669580"/>
            <a:ext cx="12192000"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CASE STUDY</a:t>
            </a:r>
          </a:p>
        </p:txBody>
      </p:sp>
      <p:sp>
        <p:nvSpPr>
          <p:cNvPr id="10" name="TextBox 9">
            <a:extLst>
              <a:ext uri="{FF2B5EF4-FFF2-40B4-BE49-F238E27FC236}">
                <a16:creationId xmlns:a16="http://schemas.microsoft.com/office/drawing/2014/main" id="{2C97832A-2C9C-415F-8B2D-1B1DF0E55B96}"/>
              </a:ext>
            </a:extLst>
          </p:cNvPr>
          <p:cNvSpPr txBox="1"/>
          <p:nvPr/>
        </p:nvSpPr>
        <p:spPr>
          <a:xfrm>
            <a:off x="8634413" y="6304832"/>
            <a:ext cx="3186112" cy="369332"/>
          </a:xfrm>
          <a:prstGeom prst="rect">
            <a:avLst/>
          </a:prstGeom>
          <a:solidFill>
            <a:schemeClr val="tx1">
              <a:lumMod val="65000"/>
              <a:lumOff val="35000"/>
            </a:schemeClr>
          </a:solidFill>
        </p:spPr>
        <p:txBody>
          <a:bodyPr wrap="square">
            <a:spAutoFit/>
          </a:bodyPr>
          <a:lstStyle/>
          <a:p>
            <a:r>
              <a:rPr lang="en-US" b="0" i="0" dirty="0">
                <a:solidFill>
                  <a:schemeClr val="bg1"/>
                </a:solidFill>
                <a:effectLst/>
                <a:latin typeface="-apple-system"/>
              </a:rPr>
              <a:t>Photo by </a:t>
            </a:r>
            <a:r>
              <a:rPr lang="en-US" b="1" i="0" u="none" strike="noStrike" dirty="0" err="1">
                <a:solidFill>
                  <a:schemeClr val="bg1"/>
                </a:solidFill>
                <a:effectLst/>
                <a:latin typeface="-apple-system"/>
                <a:hlinkClick r:id="rId4">
                  <a:extLst>
                    <a:ext uri="{A12FA001-AC4F-418D-AE19-62706E023703}">
                      <ahyp:hlinkClr xmlns:ahyp="http://schemas.microsoft.com/office/drawing/2018/hyperlinkcolor" val="tx"/>
                    </a:ext>
                  </a:extLst>
                </a:hlinkClick>
              </a:rPr>
              <a:t>Alotrobo</a:t>
            </a:r>
            <a:r>
              <a:rPr lang="en-US" b="0" i="0" dirty="0">
                <a:solidFill>
                  <a:schemeClr val="bg1"/>
                </a:solidFill>
                <a:effectLst/>
                <a:latin typeface="-apple-system"/>
              </a:rPr>
              <a:t> from </a:t>
            </a:r>
            <a:r>
              <a:rPr lang="en-US" b="1" i="0" u="none" strike="noStrike" dirty="0">
                <a:solidFill>
                  <a:schemeClr val="bg1"/>
                </a:solidFill>
                <a:effectLst/>
                <a:latin typeface="-apple-system"/>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3353041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4" y="239996"/>
            <a:ext cx="11820523" cy="1325563"/>
          </a:xfrm>
        </p:spPr>
        <p:txBody>
          <a:bodyPr>
            <a:normAutofit/>
          </a:bodyPr>
          <a:lstStyle/>
          <a:p>
            <a:r>
              <a:rPr lang="en-CA" dirty="0"/>
              <a:t>CASE STUDY</a:t>
            </a:r>
          </a:p>
        </p:txBody>
      </p:sp>
      <p:pic>
        <p:nvPicPr>
          <p:cNvPr id="8" name="Picture 7">
            <a:extLst>
              <a:ext uri="{FF2B5EF4-FFF2-40B4-BE49-F238E27FC236}">
                <a16:creationId xmlns:a16="http://schemas.microsoft.com/office/drawing/2014/main" id="{FB47E5C8-55E3-4DFB-B43A-083EAD90153C}"/>
              </a:ext>
            </a:extLst>
          </p:cNvPr>
          <p:cNvPicPr>
            <a:picLocks noChangeAspect="1"/>
          </p:cNvPicPr>
          <p:nvPr/>
        </p:nvPicPr>
        <p:blipFill rotWithShape="1">
          <a:blip r:embed="rId3"/>
          <a:srcRect l="43918" t="46851" r="23722" b="34295"/>
          <a:stretch/>
        </p:blipFill>
        <p:spPr>
          <a:xfrm>
            <a:off x="397261" y="1565558"/>
            <a:ext cx="5609857" cy="2025365"/>
          </a:xfrm>
          <a:prstGeom prst="rect">
            <a:avLst/>
          </a:prstGeom>
        </p:spPr>
      </p:pic>
      <p:cxnSp>
        <p:nvCxnSpPr>
          <p:cNvPr id="10" name="Straight Connector 9">
            <a:extLst>
              <a:ext uri="{FF2B5EF4-FFF2-40B4-BE49-F238E27FC236}">
                <a16:creationId xmlns:a16="http://schemas.microsoft.com/office/drawing/2014/main" id="{4D3E2988-3CA7-4C6F-A54A-CC91DABC6CFA}"/>
              </a:ext>
            </a:extLst>
          </p:cNvPr>
          <p:cNvCxnSpPr>
            <a:cxnSpLocks/>
          </p:cNvCxnSpPr>
          <p:nvPr/>
        </p:nvCxnSpPr>
        <p:spPr>
          <a:xfrm flipV="1">
            <a:off x="397261" y="3590923"/>
            <a:ext cx="5527289" cy="15875"/>
          </a:xfrm>
          <a:prstGeom prst="line">
            <a:avLst/>
          </a:prstGeom>
          <a:ln/>
        </p:spPr>
        <p:style>
          <a:lnRef idx="1">
            <a:schemeClr val="dk1"/>
          </a:lnRef>
          <a:fillRef idx="0">
            <a:schemeClr val="dk1"/>
          </a:fillRef>
          <a:effectRef idx="0">
            <a:schemeClr val="dk1"/>
          </a:effectRef>
          <a:fontRef idx="minor">
            <a:schemeClr val="tx1"/>
          </a:fontRef>
        </p:style>
      </p:cxnSp>
      <p:pic>
        <p:nvPicPr>
          <p:cNvPr id="2050" name="Picture 2" descr="Man Wearing Black Vest Near Crowded People">
            <a:extLst>
              <a:ext uri="{FF2B5EF4-FFF2-40B4-BE49-F238E27FC236}">
                <a16:creationId xmlns:a16="http://schemas.microsoft.com/office/drawing/2014/main" id="{42A3255B-8E87-4645-B63A-AD01F6CFAD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445"/>
          <a:stretch/>
        </p:blipFill>
        <p:spPr bwMode="auto">
          <a:xfrm>
            <a:off x="6134100" y="0"/>
            <a:ext cx="6084888" cy="6896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8C683C-AD15-4F2D-B6F4-A94D73815952}"/>
              </a:ext>
            </a:extLst>
          </p:cNvPr>
          <p:cNvSpPr txBox="1"/>
          <p:nvPr/>
        </p:nvSpPr>
        <p:spPr>
          <a:xfrm>
            <a:off x="260685" y="3870454"/>
            <a:ext cx="5746433" cy="2616101"/>
          </a:xfrm>
          <a:prstGeom prst="rect">
            <a:avLst/>
          </a:prstGeom>
          <a:noFill/>
        </p:spPr>
        <p:txBody>
          <a:bodyPr wrap="square">
            <a:spAutoFit/>
          </a:bodyPr>
          <a:lstStyle/>
          <a:p>
            <a:r>
              <a:rPr lang="en-US" sz="2000" b="1" i="0" dirty="0">
                <a:solidFill>
                  <a:srgbClr val="191919"/>
                </a:solidFill>
                <a:effectLst/>
              </a:rPr>
              <a:t>Consider Peel’s Principles </a:t>
            </a:r>
          </a:p>
          <a:p>
            <a:pPr marL="342900" indent="-342900">
              <a:buFont typeface="+mj-lt"/>
              <a:buAutoNum type="arabicPeriod"/>
            </a:pPr>
            <a:r>
              <a:rPr lang="en-US" sz="1600" b="0" i="0" dirty="0">
                <a:solidFill>
                  <a:srgbClr val="191919"/>
                </a:solidFill>
                <a:effectLst/>
              </a:rPr>
              <a:t>How well the work of modern police forces match these principles?</a:t>
            </a:r>
          </a:p>
          <a:p>
            <a:pPr marL="342900" indent="-342900">
              <a:buFont typeface="+mj-lt"/>
              <a:buAutoNum type="arabicPeriod"/>
            </a:pPr>
            <a:r>
              <a:rPr lang="en-US" sz="1600" b="0" i="0" dirty="0">
                <a:solidFill>
                  <a:srgbClr val="191919"/>
                </a:solidFill>
                <a:effectLst/>
              </a:rPr>
              <a:t>Should things be changed? </a:t>
            </a:r>
          </a:p>
          <a:p>
            <a:pPr marL="342900" indent="-342900">
              <a:buFont typeface="+mj-lt"/>
              <a:buAutoNum type="arabicPeriod"/>
            </a:pPr>
            <a:r>
              <a:rPr lang="en-US" sz="1600" b="0" i="0" dirty="0">
                <a:solidFill>
                  <a:srgbClr val="191919"/>
                </a:solidFill>
                <a:effectLst/>
              </a:rPr>
              <a:t>Can they be changed? </a:t>
            </a:r>
          </a:p>
          <a:p>
            <a:pPr marL="342900" indent="-342900">
              <a:buFont typeface="+mj-lt"/>
              <a:buAutoNum type="arabicPeriod"/>
            </a:pPr>
            <a:r>
              <a:rPr lang="en-US" sz="1600" b="0" i="0" dirty="0" err="1">
                <a:solidFill>
                  <a:srgbClr val="191919"/>
                </a:solidFill>
                <a:effectLst/>
              </a:rPr>
              <a:t>lf</a:t>
            </a:r>
            <a:r>
              <a:rPr lang="en-US" sz="1600" b="0" i="0" dirty="0">
                <a:solidFill>
                  <a:srgbClr val="191919"/>
                </a:solidFill>
                <a:effectLst/>
              </a:rPr>
              <a:t> whose interests do the rules and organization of institutions, as they currently exist, serve?</a:t>
            </a:r>
          </a:p>
          <a:p>
            <a:pPr marL="342900" indent="-342900">
              <a:buFont typeface="+mj-lt"/>
              <a:buAutoNum type="arabicPeriod"/>
            </a:pPr>
            <a:r>
              <a:rPr lang="en-US" sz="1600" b="0" i="0" dirty="0">
                <a:solidFill>
                  <a:srgbClr val="191919"/>
                </a:solidFill>
                <a:effectLst/>
              </a:rPr>
              <a:t>What would happen if the rules and organization of the institution were to change?</a:t>
            </a:r>
          </a:p>
          <a:p>
            <a:pPr marL="342900" indent="-342900">
              <a:buFont typeface="+mj-lt"/>
              <a:buAutoNum type="arabicPeriod"/>
            </a:pPr>
            <a:r>
              <a:rPr lang="en-US" sz="1600" b="0" i="0" dirty="0">
                <a:solidFill>
                  <a:srgbClr val="191919"/>
                </a:solidFill>
                <a:effectLst/>
              </a:rPr>
              <a:t>What would happen if they were to disappear completely?</a:t>
            </a:r>
            <a:endParaRPr lang="en-CA" sz="1600" dirty="0"/>
          </a:p>
        </p:txBody>
      </p:sp>
      <p:sp>
        <p:nvSpPr>
          <p:cNvPr id="9" name="TextBox 8">
            <a:extLst>
              <a:ext uri="{FF2B5EF4-FFF2-40B4-BE49-F238E27FC236}">
                <a16:creationId xmlns:a16="http://schemas.microsoft.com/office/drawing/2014/main" id="{D91CF044-BDC9-4F66-856F-5882F8D26FE5}"/>
              </a:ext>
            </a:extLst>
          </p:cNvPr>
          <p:cNvSpPr txBox="1"/>
          <p:nvPr/>
        </p:nvSpPr>
        <p:spPr>
          <a:xfrm>
            <a:off x="8634413" y="6304832"/>
            <a:ext cx="3186112" cy="369332"/>
          </a:xfrm>
          <a:prstGeom prst="rect">
            <a:avLst/>
          </a:prstGeom>
          <a:solidFill>
            <a:schemeClr val="tx1">
              <a:lumMod val="65000"/>
              <a:lumOff val="35000"/>
            </a:schemeClr>
          </a:solidFill>
        </p:spPr>
        <p:txBody>
          <a:bodyPr wrap="square">
            <a:spAutoFit/>
          </a:bodyPr>
          <a:lstStyle/>
          <a:p>
            <a:r>
              <a:rPr lang="en-US" b="0" i="0" dirty="0">
                <a:solidFill>
                  <a:schemeClr val="bg1"/>
                </a:solidFill>
                <a:effectLst/>
                <a:latin typeface="-apple-system"/>
              </a:rPr>
              <a:t>Photo by </a:t>
            </a:r>
            <a:r>
              <a:rPr lang="en-US" b="1" i="0" u="none" strike="noStrike" dirty="0" err="1">
                <a:solidFill>
                  <a:schemeClr val="bg1"/>
                </a:solidFill>
                <a:effectLst/>
                <a:latin typeface="-apple-system"/>
                <a:hlinkClick r:id="rId5">
                  <a:extLst>
                    <a:ext uri="{A12FA001-AC4F-418D-AE19-62706E023703}">
                      <ahyp:hlinkClr xmlns:ahyp="http://schemas.microsoft.com/office/drawing/2018/hyperlinkcolor" val="tx"/>
                    </a:ext>
                  </a:extLst>
                </a:hlinkClick>
              </a:rPr>
              <a:t>Alotrobo</a:t>
            </a:r>
            <a:r>
              <a:rPr lang="en-US" b="0" i="0" dirty="0">
                <a:solidFill>
                  <a:schemeClr val="bg1"/>
                </a:solidFill>
                <a:effectLst/>
                <a:latin typeface="-apple-system"/>
              </a:rPr>
              <a:t> from </a:t>
            </a:r>
            <a:r>
              <a:rPr lang="en-US" b="1" i="0" u="none" strike="noStrike" dirty="0">
                <a:solidFill>
                  <a:schemeClr val="bg1"/>
                </a:solidFill>
                <a:effectLst/>
                <a:latin typeface="-apple-system"/>
                <a:hlinkClick r:id="rId6">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2151690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1E3695E1-3F54-4EFB-81D1-B086778747AA}"/>
              </a:ext>
            </a:extLst>
          </p:cNvPr>
          <p:cNvPicPr>
            <a:picLocks noChangeAspect="1"/>
          </p:cNvPicPr>
          <p:nvPr/>
        </p:nvPicPr>
        <p:blipFill rotWithShape="1">
          <a:blip r:embed="rId3">
            <a:extLst>
              <a:ext uri="{28A0092B-C50C-407E-A947-70E740481C1C}">
                <a14:useLocalDpi xmlns:a14="http://schemas.microsoft.com/office/drawing/2010/main" val="0"/>
              </a:ext>
            </a:extLst>
          </a:blip>
          <a:srcRect l="13519" t="39080" r="23343" b="9525"/>
          <a:stretch/>
        </p:blipFill>
        <p:spPr>
          <a:xfrm>
            <a:off x="2376337" y="0"/>
            <a:ext cx="7439326" cy="6182506"/>
          </a:xfrm>
          <a:prstGeom prst="rect">
            <a:avLst/>
          </a:prstGeom>
        </p:spPr>
      </p:pic>
      <p:sp>
        <p:nvSpPr>
          <p:cNvPr id="10" name="Rectangle 9">
            <a:extLst>
              <a:ext uri="{FF2B5EF4-FFF2-40B4-BE49-F238E27FC236}">
                <a16:creationId xmlns:a16="http://schemas.microsoft.com/office/drawing/2014/main" id="{253B9806-D8D2-4950-8B0A-692C59B6496E}"/>
              </a:ext>
            </a:extLst>
          </p:cNvPr>
          <p:cNvSpPr/>
          <p:nvPr/>
        </p:nvSpPr>
        <p:spPr>
          <a:xfrm>
            <a:off x="46494" y="0"/>
            <a:ext cx="12161004" cy="6858001"/>
          </a:xfrm>
          <a:prstGeom prst="rect">
            <a:avLst/>
          </a:prstGeom>
          <a:gradFill>
            <a:gsLst>
              <a:gs pos="96000">
                <a:schemeClr val="bg1"/>
              </a:gs>
              <a:gs pos="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898F4E6-F7E6-494F-9A33-6D41BEB1AAEF}"/>
              </a:ext>
            </a:extLst>
          </p:cNvPr>
          <p:cNvSpPr txBox="1"/>
          <p:nvPr/>
        </p:nvSpPr>
        <p:spPr>
          <a:xfrm>
            <a:off x="30996" y="3026182"/>
            <a:ext cx="12192000" cy="2554545"/>
          </a:xfrm>
          <a:prstGeom prst="rect">
            <a:avLst/>
          </a:prstGeom>
          <a:noFill/>
        </p:spPr>
        <p:txBody>
          <a:bodyPr wrap="square" rtlCol="0">
            <a:spAutoFit/>
          </a:bodyPr>
          <a:lstStyle/>
          <a:p>
            <a:pPr algn="ctr"/>
            <a:r>
              <a:rPr lang="en-US" sz="8000" b="1" spc="300" dirty="0">
                <a:latin typeface="Alégre Sans" panose="02060606060101040101" pitchFamily="18" charset="0"/>
              </a:rPr>
              <a:t>Acknowledgement</a:t>
            </a:r>
            <a:r>
              <a:rPr lang="en-US" sz="8000" b="1" spc="300" dirty="0">
                <a:solidFill>
                  <a:srgbClr val="C00000"/>
                </a:solidFill>
                <a:latin typeface="Alégre Sans" panose="02060606060101040101" pitchFamily="18" charset="0"/>
              </a:rPr>
              <a:t> </a:t>
            </a:r>
          </a:p>
          <a:p>
            <a:pPr algn="ctr"/>
            <a:r>
              <a:rPr lang="en-US" sz="8000" b="1" spc="300" dirty="0">
                <a:latin typeface="Alégre Sans" panose="02060606060101040101" pitchFamily="18" charset="0"/>
              </a:rPr>
              <a:t>Traditional Lands</a:t>
            </a:r>
          </a:p>
        </p:txBody>
      </p:sp>
      <p:sp>
        <p:nvSpPr>
          <p:cNvPr id="8" name="TextBox 7">
            <a:hlinkClick r:id="rId4"/>
            <a:extLst>
              <a:ext uri="{FF2B5EF4-FFF2-40B4-BE49-F238E27FC236}">
                <a16:creationId xmlns:a16="http://schemas.microsoft.com/office/drawing/2014/main" id="{3A490E07-1167-4F1D-979C-CF970830B29D}"/>
              </a:ext>
            </a:extLst>
          </p:cNvPr>
          <p:cNvSpPr txBox="1"/>
          <p:nvPr/>
        </p:nvSpPr>
        <p:spPr>
          <a:xfrm>
            <a:off x="371475" y="6366365"/>
            <a:ext cx="11449050" cy="307777"/>
          </a:xfrm>
          <a:prstGeom prst="rect">
            <a:avLst/>
          </a:prstGeom>
          <a:noFill/>
        </p:spPr>
        <p:txBody>
          <a:bodyPr wrap="square">
            <a:spAutoFit/>
          </a:bodyPr>
          <a:lstStyle/>
          <a:p>
            <a:pPr algn="ctr"/>
            <a:r>
              <a:rPr lang="en-CA" sz="1400" b="1" dirty="0"/>
              <a:t>Canada Map Vectors by </a:t>
            </a:r>
            <a:r>
              <a:rPr lang="en-CA" sz="1400" b="1" dirty="0" err="1"/>
              <a:t>Vecteezy</a:t>
            </a:r>
            <a:endParaRPr lang="en-CA" sz="1400" b="1" dirty="0"/>
          </a:p>
        </p:txBody>
      </p:sp>
    </p:spTree>
    <p:extLst>
      <p:ext uri="{BB962C8B-B14F-4D97-AF65-F5344CB8AC3E}">
        <p14:creationId xmlns:p14="http://schemas.microsoft.com/office/powerpoint/2010/main" val="561267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person holding coffee latte">
            <a:extLst>
              <a:ext uri="{FF2B5EF4-FFF2-40B4-BE49-F238E27FC236}">
                <a16:creationId xmlns:a16="http://schemas.microsoft.com/office/drawing/2014/main" id="{F8AA4966-4B2B-49BE-9A3A-E456D816A5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84" b="1419"/>
          <a:stretch/>
        </p:blipFill>
        <p:spPr bwMode="auto">
          <a:xfrm>
            <a:off x="-30997" y="-14514"/>
            <a:ext cx="12266540" cy="68790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4398440"/>
            <a:ext cx="12344092" cy="1499616"/>
          </a:xfrm>
          <a:prstGeom prst="rect">
            <a:avLst/>
          </a:prstGeom>
          <a:solidFill>
            <a:schemeClr val="tx1">
              <a:alpha val="55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extLst>
              <a:ext uri="{FF2B5EF4-FFF2-40B4-BE49-F238E27FC236}">
                <a16:creationId xmlns:a16="http://schemas.microsoft.com/office/drawing/2014/main" id="{89646681-4199-4494-8CB9-F34D494D4574}"/>
              </a:ext>
            </a:extLst>
          </p:cNvPr>
          <p:cNvSpPr txBox="1"/>
          <p:nvPr/>
        </p:nvSpPr>
        <p:spPr>
          <a:xfrm>
            <a:off x="371475" y="6304833"/>
            <a:ext cx="5724525" cy="369332"/>
          </a:xfrm>
          <a:prstGeom prst="rect">
            <a:avLst/>
          </a:prstGeom>
          <a:noFill/>
        </p:spPr>
        <p:txBody>
          <a:bodyPr wrap="square">
            <a:spAutoFit/>
          </a:bodyPr>
          <a:lstStyle/>
          <a:p>
            <a:r>
              <a:rPr lang="en-US" b="0" i="0" dirty="0">
                <a:solidFill>
                  <a:schemeClr val="bg1"/>
                </a:solidFill>
                <a:effectLst/>
                <a:latin typeface="-apple-system"/>
              </a:rPr>
              <a:t>Photo by </a:t>
            </a:r>
            <a:r>
              <a:rPr lang="en-US" b="0" i="0" dirty="0">
                <a:solidFill>
                  <a:schemeClr val="bg1"/>
                </a:solidFill>
                <a:effectLst/>
                <a:latin typeface="-apple-system"/>
                <a:hlinkClick r:id="rId4">
                  <a:extLst>
                    <a:ext uri="{A12FA001-AC4F-418D-AE19-62706E023703}">
                      <ahyp:hlinkClr xmlns:ahyp="http://schemas.microsoft.com/office/drawing/2018/hyperlinkcolor" val="tx"/>
                    </a:ext>
                  </a:extLst>
                </a:hlinkClick>
              </a:rPr>
              <a:t>Hannah </a:t>
            </a:r>
            <a:r>
              <a:rPr lang="en-US" b="0" i="0" dirty="0" err="1">
                <a:solidFill>
                  <a:schemeClr val="bg1"/>
                </a:solidFill>
                <a:effectLst/>
                <a:latin typeface="-apple-system"/>
                <a:hlinkClick r:id="rId4">
                  <a:extLst>
                    <a:ext uri="{A12FA001-AC4F-418D-AE19-62706E023703}">
                      <ahyp:hlinkClr xmlns:ahyp="http://schemas.microsoft.com/office/drawing/2018/hyperlinkcolor" val="tx"/>
                    </a:ext>
                  </a:extLst>
                </a:hlinkClick>
              </a:rPr>
              <a:t>Tims</a:t>
            </a:r>
            <a:r>
              <a:rPr lang="en-US" b="0" i="0" dirty="0">
                <a:solidFill>
                  <a:schemeClr val="bg1"/>
                </a:solidFill>
                <a:effectLst/>
                <a:latin typeface="-apple-system"/>
              </a:rPr>
              <a:t> on </a:t>
            </a:r>
            <a:r>
              <a:rPr lang="en-US" b="0" i="0" dirty="0" err="1">
                <a:solidFill>
                  <a:schemeClr val="bg1"/>
                </a:solidFill>
                <a:effectLst/>
                <a:latin typeface="-apple-system"/>
                <a:hlinkClick r:id="rId5">
                  <a:extLst>
                    <a:ext uri="{A12FA001-AC4F-418D-AE19-62706E023703}">
                      <ahyp:hlinkClr xmlns:ahyp="http://schemas.microsoft.com/office/drawing/2018/hyperlinkcolor" val="tx"/>
                    </a:ext>
                  </a:extLst>
                </a:hlinkClick>
              </a:rPr>
              <a:t>Unsplash</a:t>
            </a:r>
            <a:r>
              <a:rPr lang="en-US" dirty="0">
                <a:solidFill>
                  <a:schemeClr val="bg1"/>
                </a:solidFill>
              </a:rPr>
              <a:t> </a:t>
            </a:r>
            <a:endParaRPr lang="en-CA" dirty="0">
              <a:solidFill>
                <a:schemeClr val="bg1"/>
              </a:solidFill>
            </a:endParaRPr>
          </a:p>
        </p:txBody>
      </p:sp>
    </p:spTree>
    <p:extLst>
      <p:ext uri="{BB962C8B-B14F-4D97-AF65-F5344CB8AC3E}">
        <p14:creationId xmlns:p14="http://schemas.microsoft.com/office/powerpoint/2010/main" val="230238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330BA5-4FC5-4D1C-9027-DFE54B83B145}"/>
              </a:ext>
            </a:extLst>
          </p:cNvPr>
          <p:cNvGrpSpPr/>
          <p:nvPr/>
        </p:nvGrpSpPr>
        <p:grpSpPr>
          <a:xfrm>
            <a:off x="-30999" y="0"/>
            <a:ext cx="12222999" cy="6898740"/>
            <a:chOff x="-30999" y="0"/>
            <a:chExt cx="12222999" cy="6898740"/>
          </a:xfrm>
        </p:grpSpPr>
        <p:pic>
          <p:nvPicPr>
            <p:cNvPr id="2050" name="Picture 2" descr="Happy pupils studying in classroom isolated flat illustration. cartoon children characters sitting at tables in school lesson. Free Vector">
              <a:extLst>
                <a:ext uri="{FF2B5EF4-FFF2-40B4-BE49-F238E27FC236}">
                  <a16:creationId xmlns:a16="http://schemas.microsoft.com/office/drawing/2014/main" id="{E9B50543-F73A-4B98-95F3-6E71C6598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 r="2532"/>
            <a:stretch/>
          </p:blipFill>
          <p:spPr bwMode="auto">
            <a:xfrm>
              <a:off x="-1" y="892609"/>
              <a:ext cx="12192001" cy="60061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64F656-2D1B-4952-833C-9C5695D2DD78}"/>
                </a:ext>
              </a:extLst>
            </p:cNvPr>
            <p:cNvSpPr/>
            <p:nvPr/>
          </p:nvSpPr>
          <p:spPr>
            <a:xfrm flipV="1">
              <a:off x="-30999" y="0"/>
              <a:ext cx="12192002" cy="6898740"/>
            </a:xfrm>
            <a:prstGeom prst="rect">
              <a:avLst/>
            </a:prstGeom>
            <a:gradFill>
              <a:gsLst>
                <a:gs pos="100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Shape, rectangle&#10;&#10;Description automatically generated">
              <a:extLst>
                <a:ext uri="{FF2B5EF4-FFF2-40B4-BE49-F238E27FC236}">
                  <a16:creationId xmlns:a16="http://schemas.microsoft.com/office/drawing/2014/main" id="{3422D0C9-301C-45E8-8BEF-8739659D3B7A}"/>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937524" y="1946850"/>
              <a:ext cx="8319248" cy="1729799"/>
            </a:xfrm>
            <a:prstGeom prst="rect">
              <a:avLst/>
            </a:prstGeom>
          </p:spPr>
        </p:pic>
        <p:sp>
          <p:nvSpPr>
            <p:cNvPr id="14" name="Title 1">
              <a:extLst>
                <a:ext uri="{FF2B5EF4-FFF2-40B4-BE49-F238E27FC236}">
                  <a16:creationId xmlns:a16="http://schemas.microsoft.com/office/drawing/2014/main" id="{F9BD8751-66AE-4AA3-BB60-FC99A65C3C30}"/>
                </a:ext>
              </a:extLst>
            </p:cNvPr>
            <p:cNvSpPr txBox="1">
              <a:spLocks/>
            </p:cNvSpPr>
            <p:nvPr/>
          </p:nvSpPr>
          <p:spPr>
            <a:xfrm>
              <a:off x="3194619" y="2129405"/>
              <a:ext cx="5816031" cy="109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7200" dirty="0">
                  <a:ln w="19050">
                    <a:solidFill>
                      <a:schemeClr val="bg1">
                        <a:lumMod val="95000"/>
                      </a:schemeClr>
                    </a:solidFill>
                  </a:ln>
                  <a:solidFill>
                    <a:srgbClr val="C00000"/>
                  </a:solidFill>
                </a:rPr>
                <a:t>ATTENDANCE MATTERS</a:t>
              </a:r>
            </a:p>
          </p:txBody>
        </p:sp>
      </p:grpSp>
      <p:sp>
        <p:nvSpPr>
          <p:cNvPr id="2" name="Title 1"/>
          <p:cNvSpPr>
            <a:spLocks noGrp="1"/>
          </p:cNvSpPr>
          <p:nvPr>
            <p:ph type="title"/>
          </p:nvPr>
        </p:nvSpPr>
        <p:spPr>
          <a:xfrm>
            <a:off x="371475" y="239996"/>
            <a:ext cx="5724525" cy="1325563"/>
          </a:xfrm>
        </p:spPr>
        <p:txBody>
          <a:bodyPr>
            <a:normAutofit/>
          </a:bodyPr>
          <a:lstStyle/>
          <a:p>
            <a:r>
              <a:rPr lang="en-CA" dirty="0"/>
              <a:t>ATTENDANCE</a:t>
            </a:r>
          </a:p>
        </p:txBody>
      </p:sp>
      <p:sp>
        <p:nvSpPr>
          <p:cNvPr id="15" name="TextBox 14">
            <a:hlinkClick r:id="rId5"/>
            <a:extLst>
              <a:ext uri="{FF2B5EF4-FFF2-40B4-BE49-F238E27FC236}">
                <a16:creationId xmlns:a16="http://schemas.microsoft.com/office/drawing/2014/main" id="{1FF5559C-7686-4156-9CCB-BE656D12B80D}"/>
              </a:ext>
            </a:extLst>
          </p:cNvPr>
          <p:cNvSpPr txBox="1"/>
          <p:nvPr/>
        </p:nvSpPr>
        <p:spPr>
          <a:xfrm>
            <a:off x="8720137" y="6480731"/>
            <a:ext cx="3795713" cy="369332"/>
          </a:xfrm>
          <a:prstGeom prst="rect">
            <a:avLst/>
          </a:prstGeom>
          <a:noFill/>
        </p:spPr>
        <p:txBody>
          <a:bodyPr wrap="square">
            <a:spAutoFit/>
          </a:bodyPr>
          <a:lstStyle/>
          <a:p>
            <a:r>
              <a:rPr lang="en-CA" b="1" dirty="0"/>
              <a:t>Image by </a:t>
            </a:r>
            <a:r>
              <a:rPr lang="en-CA" b="1" dirty="0" err="1"/>
              <a:t>pch.vector</a:t>
            </a:r>
            <a:r>
              <a:rPr lang="en-CA" b="1" dirty="0"/>
              <a:t> -  freepik.com</a:t>
            </a:r>
          </a:p>
        </p:txBody>
      </p:sp>
    </p:spTree>
    <p:extLst>
      <p:ext uri="{BB962C8B-B14F-4D97-AF65-F5344CB8AC3E}">
        <p14:creationId xmlns:p14="http://schemas.microsoft.com/office/powerpoint/2010/main" val="317311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587" y="239996"/>
            <a:ext cx="6043838" cy="703433"/>
          </a:xfrm>
        </p:spPr>
        <p:txBody>
          <a:bodyPr>
            <a:normAutofit fontScale="90000"/>
          </a:bodyPr>
          <a:lstStyle/>
          <a:p>
            <a:r>
              <a:rPr lang="en-CA" sz="8900" dirty="0"/>
              <a:t>Individual Problems</a:t>
            </a:r>
          </a:p>
        </p:txBody>
      </p:sp>
      <p:sp>
        <p:nvSpPr>
          <p:cNvPr id="3" name="Content Placeholder 2"/>
          <p:cNvSpPr>
            <a:spLocks noGrp="1"/>
          </p:cNvSpPr>
          <p:nvPr>
            <p:ph idx="1"/>
          </p:nvPr>
        </p:nvSpPr>
        <p:spPr>
          <a:xfrm>
            <a:off x="6223000" y="2503714"/>
            <a:ext cx="5597525" cy="4368799"/>
          </a:xfrm>
        </p:spPr>
        <p:txBody>
          <a:bodyPr>
            <a:normAutofit lnSpcReduction="10000"/>
          </a:bodyPr>
          <a:lstStyle/>
          <a:p>
            <a:r>
              <a:rPr lang="en-CA" dirty="0"/>
              <a:t>In </a:t>
            </a:r>
            <a:r>
              <a:rPr lang="en-CA" i="1" dirty="0"/>
              <a:t>The Sociological Imagination</a:t>
            </a:r>
            <a:r>
              <a:rPr lang="en-CA" dirty="0"/>
              <a:t> (1959), Sociologist C. Wright Mills drew a distinction between personal troubles and public issues.</a:t>
            </a:r>
          </a:p>
          <a:p>
            <a:r>
              <a:rPr lang="en-CA" dirty="0"/>
              <a:t>According to Mills, a personal trouble was when the “values cherished by an individual are felt by him to be threatened.”</a:t>
            </a:r>
          </a:p>
          <a:p>
            <a:r>
              <a:rPr lang="en-CA" dirty="0"/>
              <a:t>A public issue, on the other hand, is when “some value cherished by publics is felt to be threatened.”</a:t>
            </a:r>
          </a:p>
        </p:txBody>
      </p:sp>
      <p:pic>
        <p:nvPicPr>
          <p:cNvPr id="6" name="Picture 2" descr="C. Wright Mills' Book &quot;The Power Elite&quot;">
            <a:extLst>
              <a:ext uri="{FF2B5EF4-FFF2-40B4-BE49-F238E27FC236}">
                <a16:creationId xmlns:a16="http://schemas.microsoft.com/office/drawing/2014/main" id="{7987A1D1-4E92-402A-A989-CA0E7B3967E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105" r="18677" b="3077"/>
          <a:stretch/>
        </p:blipFill>
        <p:spPr bwMode="auto">
          <a:xfrm flipH="1">
            <a:off x="-3" y="1"/>
            <a:ext cx="5597525" cy="687251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3B131CB-20A4-4D92-8BCE-A687946D03F9}"/>
              </a:ext>
            </a:extLst>
          </p:cNvPr>
          <p:cNvSpPr txBox="1">
            <a:spLocks/>
          </p:cNvSpPr>
          <p:nvPr/>
        </p:nvSpPr>
        <p:spPr>
          <a:xfrm>
            <a:off x="5954485" y="1306285"/>
            <a:ext cx="5782583" cy="10450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t>Social Problems</a:t>
            </a:r>
          </a:p>
        </p:txBody>
      </p:sp>
      <p:sp>
        <p:nvSpPr>
          <p:cNvPr id="8" name="Title 1">
            <a:extLst>
              <a:ext uri="{FF2B5EF4-FFF2-40B4-BE49-F238E27FC236}">
                <a16:creationId xmlns:a16="http://schemas.microsoft.com/office/drawing/2014/main" id="{2FCC3A38-C720-4831-9C6C-2A7525C79E17}"/>
              </a:ext>
            </a:extLst>
          </p:cNvPr>
          <p:cNvSpPr txBox="1">
            <a:spLocks/>
          </p:cNvSpPr>
          <p:nvPr/>
        </p:nvSpPr>
        <p:spPr>
          <a:xfrm>
            <a:off x="5954486" y="943429"/>
            <a:ext cx="5840638" cy="61390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dirty="0"/>
              <a:t>vs</a:t>
            </a:r>
            <a:endParaRPr lang="en-CA" sz="8900" dirty="0"/>
          </a:p>
        </p:txBody>
      </p:sp>
      <p:sp>
        <p:nvSpPr>
          <p:cNvPr id="9" name="TextBox 8">
            <a:hlinkClick r:id="rId4"/>
            <a:extLst>
              <a:ext uri="{FF2B5EF4-FFF2-40B4-BE49-F238E27FC236}">
                <a16:creationId xmlns:a16="http://schemas.microsoft.com/office/drawing/2014/main" id="{4CED912A-1ACF-4BAB-B883-3ABA8424C4B5}"/>
              </a:ext>
            </a:extLst>
          </p:cNvPr>
          <p:cNvSpPr txBox="1"/>
          <p:nvPr/>
        </p:nvSpPr>
        <p:spPr>
          <a:xfrm>
            <a:off x="-1" y="6165850"/>
            <a:ext cx="5413829" cy="584775"/>
          </a:xfrm>
          <a:prstGeom prst="rect">
            <a:avLst/>
          </a:prstGeom>
          <a:noFill/>
        </p:spPr>
        <p:txBody>
          <a:bodyPr wrap="square">
            <a:spAutoFit/>
          </a:bodyPr>
          <a:lstStyle/>
          <a:p>
            <a:pPr algn="ctr"/>
            <a:r>
              <a:rPr lang="en-US" sz="1600" b="1" i="1" dirty="0">
                <a:solidFill>
                  <a:schemeClr val="bg1"/>
                </a:solidFill>
                <a:effectLst/>
              </a:rPr>
              <a:t>Photo of Charles Wright Mills</a:t>
            </a:r>
            <a:br>
              <a:rPr lang="en-US" sz="1600" b="1" dirty="0">
                <a:solidFill>
                  <a:schemeClr val="bg1"/>
                </a:solidFill>
              </a:rPr>
            </a:br>
            <a:r>
              <a:rPr lang="en-US" sz="1600" b="1" i="1" dirty="0">
                <a:solidFill>
                  <a:schemeClr val="bg1"/>
                </a:solidFill>
                <a:effectLst/>
              </a:rPr>
              <a:t>Source: Archive Photos / Getty Images</a:t>
            </a:r>
            <a:endParaRPr lang="en-CA" sz="1600" b="1" dirty="0">
              <a:solidFill>
                <a:schemeClr val="bg1"/>
              </a:solidFill>
            </a:endParaRPr>
          </a:p>
        </p:txBody>
      </p:sp>
    </p:spTree>
    <p:extLst>
      <p:ext uri="{BB962C8B-B14F-4D97-AF65-F5344CB8AC3E}">
        <p14:creationId xmlns:p14="http://schemas.microsoft.com/office/powerpoint/2010/main" val="1445207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6" y="239996"/>
            <a:ext cx="11809412" cy="1325563"/>
          </a:xfrm>
        </p:spPr>
        <p:txBody>
          <a:bodyPr>
            <a:normAutofit/>
          </a:bodyPr>
          <a:lstStyle/>
          <a:p>
            <a:r>
              <a:rPr lang="en-CA" dirty="0"/>
              <a:t>Individual Problems</a:t>
            </a:r>
          </a:p>
        </p:txBody>
      </p:sp>
      <p:sp>
        <p:nvSpPr>
          <p:cNvPr id="3" name="Content Placeholder 2"/>
          <p:cNvSpPr>
            <a:spLocks noGrp="1"/>
          </p:cNvSpPr>
          <p:nvPr>
            <p:ph idx="1"/>
          </p:nvPr>
        </p:nvSpPr>
        <p:spPr>
          <a:xfrm>
            <a:off x="371475" y="2394856"/>
            <a:ext cx="5724525" cy="4463143"/>
          </a:xfrm>
        </p:spPr>
        <p:txBody>
          <a:bodyPr>
            <a:normAutofit/>
          </a:bodyPr>
          <a:lstStyle/>
          <a:p>
            <a:r>
              <a:rPr lang="en-CA" dirty="0"/>
              <a:t>Values cherished by an individual are felt by him to be threatened</a:t>
            </a:r>
          </a:p>
          <a:p>
            <a:r>
              <a:rPr lang="en-US" b="0" i="0" dirty="0">
                <a:solidFill>
                  <a:srgbClr val="252327"/>
                </a:solidFill>
                <a:effectLst/>
                <a:latin typeface="Calibri" panose="020F0502020204030204" pitchFamily="34" charset="0"/>
              </a:rPr>
              <a:t>Matters of personal misfortune</a:t>
            </a:r>
            <a:endParaRPr lang="en-CA" dirty="0"/>
          </a:p>
        </p:txBody>
      </p:sp>
      <p:grpSp>
        <p:nvGrpSpPr>
          <p:cNvPr id="5" name="Group 4">
            <a:extLst>
              <a:ext uri="{FF2B5EF4-FFF2-40B4-BE49-F238E27FC236}">
                <a16:creationId xmlns:a16="http://schemas.microsoft.com/office/drawing/2014/main" id="{51725B1D-F1A7-4573-B96B-A37A2B9842C8}"/>
              </a:ext>
            </a:extLst>
          </p:cNvPr>
          <p:cNvGrpSpPr/>
          <p:nvPr/>
        </p:nvGrpSpPr>
        <p:grpSpPr>
          <a:xfrm>
            <a:off x="6870700" y="-12700"/>
            <a:ext cx="5321300" cy="6908799"/>
            <a:chOff x="6870700" y="1"/>
            <a:chExt cx="5321300" cy="6858000"/>
          </a:xfrm>
        </p:grpSpPr>
        <p:pic>
          <p:nvPicPr>
            <p:cNvPr id="3074" name="Picture 2" descr="Desperate, Sad, Depressed, Feet, Hands, Crossed">
              <a:extLst>
                <a:ext uri="{FF2B5EF4-FFF2-40B4-BE49-F238E27FC236}">
                  <a16:creationId xmlns:a16="http://schemas.microsoft.com/office/drawing/2014/main" id="{99F371B5-DB00-4834-9A9E-0DFE3589B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38" t="-116" r="8074" b="116"/>
            <a:stretch/>
          </p:blipFill>
          <p:spPr bwMode="auto">
            <a:xfrm>
              <a:off x="6870700" y="1"/>
              <a:ext cx="5321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4CDB86-E4DB-4E81-8233-DA1373AC8067}"/>
                </a:ext>
              </a:extLst>
            </p:cNvPr>
            <p:cNvSpPr txBox="1"/>
            <p:nvPr/>
          </p:nvSpPr>
          <p:spPr>
            <a:xfrm>
              <a:off x="7440076" y="6344438"/>
              <a:ext cx="4182547" cy="336065"/>
            </a:xfrm>
            <a:prstGeom prst="rect">
              <a:avLst/>
            </a:prstGeom>
            <a:noFill/>
          </p:spPr>
          <p:txBody>
            <a:bodyPr wrap="square">
              <a:spAutoFit/>
            </a:bodyPr>
            <a:lstStyle/>
            <a:p>
              <a:r>
                <a:rPr lang="en-US" sz="1600" b="1" i="0" dirty="0">
                  <a:solidFill>
                    <a:schemeClr val="bg1"/>
                  </a:solidFill>
                  <a:effectLst/>
                </a:rPr>
                <a:t>Image by </a:t>
              </a:r>
              <a:r>
                <a:rPr lang="en-US" sz="1600" b="1" i="0" u="sng" dirty="0">
                  <a:solidFill>
                    <a:schemeClr val="bg1"/>
                  </a:solidFill>
                  <a:effectLst/>
                  <a:hlinkClick r:id="rId4">
                    <a:extLst>
                      <a:ext uri="{A12FA001-AC4F-418D-AE19-62706E023703}">
                        <ahyp:hlinkClr xmlns:ahyp="http://schemas.microsoft.com/office/drawing/2018/hyperlinkcolor" val="tx"/>
                      </a:ext>
                    </a:extLst>
                  </a:hlinkClick>
                </a:rPr>
                <a:t>Anemone123</a:t>
              </a:r>
              <a:r>
                <a:rPr lang="en-US" sz="1600" b="1" i="0" dirty="0">
                  <a:solidFill>
                    <a:schemeClr val="bg1"/>
                  </a:solidFill>
                  <a:effectLst/>
                </a:rPr>
                <a:t> from </a:t>
              </a:r>
              <a:r>
                <a:rPr lang="en-US" sz="1600" b="1" i="0" u="sng" dirty="0">
                  <a:solidFill>
                    <a:schemeClr val="bg1"/>
                  </a:solidFill>
                  <a:effectLst/>
                  <a:hlinkClick r:id="rId5">
                    <a:extLst>
                      <a:ext uri="{A12FA001-AC4F-418D-AE19-62706E023703}">
                        <ahyp:hlinkClr xmlns:ahyp="http://schemas.microsoft.com/office/drawing/2018/hyperlinkcolor" val="tx"/>
                      </a:ext>
                    </a:extLst>
                  </a:hlinkClick>
                </a:rPr>
                <a:t>Pixabay</a:t>
              </a:r>
              <a:endParaRPr lang="en-CA" sz="1600" b="1" dirty="0">
                <a:solidFill>
                  <a:schemeClr val="bg1"/>
                </a:solidFill>
              </a:endParaRPr>
            </a:p>
          </p:txBody>
        </p:sp>
      </p:grpSp>
    </p:spTree>
    <p:extLst>
      <p:ext uri="{BB962C8B-B14F-4D97-AF65-F5344CB8AC3E}">
        <p14:creationId xmlns:p14="http://schemas.microsoft.com/office/powerpoint/2010/main" val="4100592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239996"/>
            <a:ext cx="6084888" cy="1325563"/>
          </a:xfrm>
        </p:spPr>
        <p:txBody>
          <a:bodyPr>
            <a:normAutofit/>
          </a:bodyPr>
          <a:lstStyle/>
          <a:p>
            <a:r>
              <a:rPr lang="en-CA" dirty="0"/>
              <a:t>Social Problems</a:t>
            </a:r>
          </a:p>
        </p:txBody>
      </p:sp>
      <p:sp>
        <p:nvSpPr>
          <p:cNvPr id="3" name="Content Placeholder 2"/>
          <p:cNvSpPr>
            <a:spLocks noGrp="1"/>
          </p:cNvSpPr>
          <p:nvPr>
            <p:ph idx="1"/>
          </p:nvPr>
        </p:nvSpPr>
        <p:spPr>
          <a:xfrm>
            <a:off x="6095999" y="1825625"/>
            <a:ext cx="5724525" cy="2825204"/>
          </a:xfrm>
        </p:spPr>
        <p:txBody>
          <a:bodyPr>
            <a:normAutofit/>
          </a:bodyPr>
          <a:lstStyle/>
          <a:p>
            <a:r>
              <a:rPr lang="en-CA" dirty="0"/>
              <a:t>A  public issue. It is an issue or condition that people feel is wrong and widespread.</a:t>
            </a:r>
          </a:p>
          <a:p>
            <a:r>
              <a:rPr lang="en-CA" dirty="0"/>
              <a:t>It is also an issue that people feel can be changed and should be changed.</a:t>
            </a:r>
          </a:p>
          <a:p>
            <a:endParaRPr lang="en-CA" dirty="0"/>
          </a:p>
        </p:txBody>
      </p:sp>
      <p:grpSp>
        <p:nvGrpSpPr>
          <p:cNvPr id="5" name="Group 4">
            <a:extLst>
              <a:ext uri="{FF2B5EF4-FFF2-40B4-BE49-F238E27FC236}">
                <a16:creationId xmlns:a16="http://schemas.microsoft.com/office/drawing/2014/main" id="{F6555C29-074F-4947-9006-183881EA7EFC}"/>
              </a:ext>
            </a:extLst>
          </p:cNvPr>
          <p:cNvGrpSpPr/>
          <p:nvPr/>
        </p:nvGrpSpPr>
        <p:grpSpPr>
          <a:xfrm>
            <a:off x="0" y="0"/>
            <a:ext cx="5724525" cy="6858001"/>
            <a:chOff x="0" y="0"/>
            <a:chExt cx="5724525" cy="6858001"/>
          </a:xfrm>
        </p:grpSpPr>
        <p:pic>
          <p:nvPicPr>
            <p:cNvPr id="4098" name="Picture 2" descr="Desperate, Think, Stressed Out, Headache, Depressed">
              <a:extLst>
                <a:ext uri="{FF2B5EF4-FFF2-40B4-BE49-F238E27FC236}">
                  <a16:creationId xmlns:a16="http://schemas.microsoft.com/office/drawing/2014/main" id="{2231DF73-8BE8-432A-8565-5FF33849E4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0" t="-116" r="34927" b="116"/>
            <a:stretch/>
          </p:blipFill>
          <p:spPr bwMode="auto">
            <a:xfrm>
              <a:off x="0" y="0"/>
              <a:ext cx="5724525"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34123F-A378-4827-A1EB-0A69C7D6F049}"/>
                </a:ext>
              </a:extLst>
            </p:cNvPr>
            <p:cNvSpPr txBox="1"/>
            <p:nvPr/>
          </p:nvSpPr>
          <p:spPr>
            <a:xfrm>
              <a:off x="150456" y="6311734"/>
              <a:ext cx="5423612" cy="338554"/>
            </a:xfrm>
            <a:prstGeom prst="rect">
              <a:avLst/>
            </a:prstGeom>
            <a:noFill/>
          </p:spPr>
          <p:txBody>
            <a:bodyPr wrap="square">
              <a:spAutoFit/>
            </a:bodyPr>
            <a:lstStyle/>
            <a:p>
              <a:r>
                <a:rPr lang="en-US" sz="1600" b="1" i="0" dirty="0">
                  <a:solidFill>
                    <a:schemeClr val="bg1"/>
                  </a:solidFill>
                  <a:effectLst/>
                </a:rPr>
                <a:t>Image by </a:t>
              </a:r>
              <a:r>
                <a:rPr lang="en-US" sz="1600" b="1" i="0" u="sng" dirty="0">
                  <a:solidFill>
                    <a:schemeClr val="bg1"/>
                  </a:solidFill>
                  <a:effectLst/>
                  <a:hlinkClick r:id="rId4">
                    <a:extLst>
                      <a:ext uri="{A12FA001-AC4F-418D-AE19-62706E023703}">
                        <ahyp:hlinkClr xmlns:ahyp="http://schemas.microsoft.com/office/drawing/2018/hyperlinkcolor" val="tx"/>
                      </a:ext>
                    </a:extLst>
                  </a:hlinkClick>
                </a:rPr>
                <a:t>Peggy und Marco </a:t>
              </a:r>
              <a:r>
                <a:rPr lang="en-US" sz="1600" b="1" i="0" u="sng" dirty="0" err="1">
                  <a:solidFill>
                    <a:schemeClr val="bg1"/>
                  </a:solidFill>
                  <a:effectLst/>
                  <a:hlinkClick r:id="rId4">
                    <a:extLst>
                      <a:ext uri="{A12FA001-AC4F-418D-AE19-62706E023703}">
                        <ahyp:hlinkClr xmlns:ahyp="http://schemas.microsoft.com/office/drawing/2018/hyperlinkcolor" val="tx"/>
                      </a:ext>
                    </a:extLst>
                  </a:hlinkClick>
                </a:rPr>
                <a:t>Lachmann-Anke</a:t>
              </a:r>
              <a:r>
                <a:rPr lang="en-US" sz="1600" b="1" i="0" dirty="0">
                  <a:solidFill>
                    <a:schemeClr val="bg1"/>
                  </a:solidFill>
                  <a:effectLst/>
                </a:rPr>
                <a:t> from </a:t>
              </a:r>
              <a:r>
                <a:rPr lang="en-US" sz="1600" b="1" i="0" u="sng" dirty="0">
                  <a:solidFill>
                    <a:schemeClr val="bg1"/>
                  </a:solidFill>
                  <a:effectLst/>
                  <a:hlinkClick r:id="rId5">
                    <a:extLst>
                      <a:ext uri="{A12FA001-AC4F-418D-AE19-62706E023703}">
                        <ahyp:hlinkClr xmlns:ahyp="http://schemas.microsoft.com/office/drawing/2018/hyperlinkcolor" val="tx"/>
                      </a:ext>
                    </a:extLst>
                  </a:hlinkClick>
                </a:rPr>
                <a:t>Pixabay</a:t>
              </a:r>
              <a:r>
                <a:rPr lang="en-US" sz="1600" b="1" i="0" dirty="0">
                  <a:solidFill>
                    <a:schemeClr val="bg1"/>
                  </a:solidFill>
                  <a:effectLst/>
                </a:rPr>
                <a:t> </a:t>
              </a:r>
              <a:endParaRPr lang="en-CA" sz="1600" b="1" dirty="0">
                <a:solidFill>
                  <a:schemeClr val="bg1"/>
                </a:solidFill>
              </a:endParaRPr>
            </a:p>
          </p:txBody>
        </p:sp>
      </p:grpSp>
    </p:spTree>
    <p:extLst>
      <p:ext uri="{BB962C8B-B14F-4D97-AF65-F5344CB8AC3E}">
        <p14:creationId xmlns:p14="http://schemas.microsoft.com/office/powerpoint/2010/main" val="2044312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5719813" cy="2111318"/>
          </a:xfrm>
        </p:spPr>
        <p:txBody>
          <a:bodyPr>
            <a:noAutofit/>
          </a:bodyPr>
          <a:lstStyle/>
          <a:p>
            <a:r>
              <a:rPr lang="en-CA" dirty="0"/>
              <a:t>What makes IT a Social Problem?</a:t>
            </a:r>
          </a:p>
        </p:txBody>
      </p:sp>
      <p:sp>
        <p:nvSpPr>
          <p:cNvPr id="3" name="Content Placeholder 2"/>
          <p:cNvSpPr>
            <a:spLocks noGrp="1"/>
          </p:cNvSpPr>
          <p:nvPr>
            <p:ph idx="1"/>
          </p:nvPr>
        </p:nvSpPr>
        <p:spPr>
          <a:xfrm>
            <a:off x="376187" y="2510971"/>
            <a:ext cx="5719813" cy="3369129"/>
          </a:xfrm>
        </p:spPr>
        <p:txBody>
          <a:bodyPr>
            <a:normAutofit/>
          </a:bodyPr>
          <a:lstStyle/>
          <a:p>
            <a:r>
              <a:rPr lang="en-CA" sz="2400" dirty="0"/>
              <a:t>A social condition or a pattern of behaviour that requires public concern and collective action to bring about change.</a:t>
            </a:r>
          </a:p>
          <a:p>
            <a:r>
              <a:rPr lang="en-CA" sz="2400" dirty="0"/>
              <a:t>When people agree that there is a sizable difference between the way things are and the way they should be!</a:t>
            </a:r>
          </a:p>
          <a:p>
            <a:r>
              <a:rPr lang="en-CA" sz="2400" dirty="0"/>
              <a:t>An issue that society agrees is harmful and should be changed.</a:t>
            </a:r>
          </a:p>
        </p:txBody>
      </p:sp>
      <p:grpSp>
        <p:nvGrpSpPr>
          <p:cNvPr id="6" name="Group 5">
            <a:extLst>
              <a:ext uri="{FF2B5EF4-FFF2-40B4-BE49-F238E27FC236}">
                <a16:creationId xmlns:a16="http://schemas.microsoft.com/office/drawing/2014/main" id="{3AA8C45C-13CB-4EE7-960A-2833936D18E4}"/>
              </a:ext>
            </a:extLst>
          </p:cNvPr>
          <p:cNvGrpSpPr/>
          <p:nvPr/>
        </p:nvGrpSpPr>
        <p:grpSpPr>
          <a:xfrm>
            <a:off x="6413500" y="0"/>
            <a:ext cx="5778501" cy="6870700"/>
            <a:chOff x="6413500" y="0"/>
            <a:chExt cx="5778501" cy="6858000"/>
          </a:xfrm>
        </p:grpSpPr>
        <p:pic>
          <p:nvPicPr>
            <p:cNvPr id="39938" name="Picture 2" descr="Free Grayscale Photo of People Holding Banner Stock Photo">
              <a:extLst>
                <a:ext uri="{FF2B5EF4-FFF2-40B4-BE49-F238E27FC236}">
                  <a16:creationId xmlns:a16="http://schemas.microsoft.com/office/drawing/2014/main" id="{E0930BA9-7A60-4058-8701-7CDD828A06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7" t="116" r="22542" b="-116"/>
            <a:stretch/>
          </p:blipFill>
          <p:spPr bwMode="auto">
            <a:xfrm>
              <a:off x="6413501" y="0"/>
              <a:ext cx="5778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hlinkClick r:id="rId4"/>
              <a:extLst>
                <a:ext uri="{FF2B5EF4-FFF2-40B4-BE49-F238E27FC236}">
                  <a16:creationId xmlns:a16="http://schemas.microsoft.com/office/drawing/2014/main" id="{790318A3-1CF5-4BE9-99BD-A3A341E71397}"/>
                </a:ext>
              </a:extLst>
            </p:cNvPr>
            <p:cNvSpPr txBox="1"/>
            <p:nvPr/>
          </p:nvSpPr>
          <p:spPr>
            <a:xfrm>
              <a:off x="6413500" y="6280025"/>
              <a:ext cx="5767388" cy="369332"/>
            </a:xfrm>
            <a:prstGeom prst="rect">
              <a:avLst/>
            </a:prstGeom>
            <a:solidFill>
              <a:schemeClr val="tx1">
                <a:alpha val="52000"/>
              </a:schemeClr>
            </a:solidFill>
          </p:spPr>
          <p:txBody>
            <a:bodyPr wrap="square">
              <a:spAutoFit/>
            </a:bodyPr>
            <a:lstStyle/>
            <a:p>
              <a:pPr algn="ctr"/>
              <a:r>
                <a:rPr lang="en-US" b="1" i="0" dirty="0">
                  <a:solidFill>
                    <a:schemeClr val="bg1"/>
                  </a:solidFill>
                  <a:effectLst/>
                  <a:latin typeface="PlusJakartaSans"/>
                </a:rPr>
                <a:t>Photo by Andrew McMurtrie – Pexels.com</a:t>
              </a:r>
              <a:endParaRPr lang="en-CA" b="1" dirty="0">
                <a:solidFill>
                  <a:schemeClr val="bg1"/>
                </a:solidFill>
              </a:endParaRPr>
            </a:p>
          </p:txBody>
        </p:sp>
      </p:grpSp>
    </p:spTree>
    <p:extLst>
      <p:ext uri="{BB962C8B-B14F-4D97-AF65-F5344CB8AC3E}">
        <p14:creationId xmlns:p14="http://schemas.microsoft.com/office/powerpoint/2010/main" val="2878167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699" y="225425"/>
            <a:ext cx="6600825" cy="1325563"/>
          </a:xfrm>
        </p:spPr>
        <p:txBody>
          <a:bodyPr/>
          <a:lstStyle/>
          <a:p>
            <a:r>
              <a:rPr lang="en-CA" dirty="0"/>
              <a:t>A Problem for whom?</a:t>
            </a:r>
          </a:p>
        </p:txBody>
      </p:sp>
      <p:sp>
        <p:nvSpPr>
          <p:cNvPr id="3" name="Content Placeholder 2"/>
          <p:cNvSpPr>
            <a:spLocks noGrp="1"/>
          </p:cNvSpPr>
          <p:nvPr>
            <p:ph idx="1"/>
          </p:nvPr>
        </p:nvSpPr>
        <p:spPr>
          <a:xfrm>
            <a:off x="5484811" y="1557338"/>
            <a:ext cx="6070600" cy="4144679"/>
          </a:xfrm>
        </p:spPr>
        <p:txBody>
          <a:bodyPr>
            <a:normAutofit/>
          </a:bodyPr>
          <a:lstStyle/>
          <a:p>
            <a:r>
              <a:rPr lang="en-CA" sz="2400" dirty="0"/>
              <a:t>The values of a society distinguish social problems from individual problems. </a:t>
            </a:r>
          </a:p>
          <a:p>
            <a:r>
              <a:rPr lang="en-CA" sz="2400" dirty="0"/>
              <a:t>In any society different people will hold different values and beliefs.</a:t>
            </a:r>
          </a:p>
          <a:p>
            <a:r>
              <a:rPr lang="en-CA" sz="2400" dirty="0"/>
              <a:t>What some people think of as an individual problem others would see as a social problem. </a:t>
            </a:r>
          </a:p>
          <a:p>
            <a:r>
              <a:rPr lang="en-CA" sz="2400" dirty="0"/>
              <a:t>We won’t all believe that the same issues should be considered social problems.</a:t>
            </a:r>
          </a:p>
        </p:txBody>
      </p:sp>
      <p:grpSp>
        <p:nvGrpSpPr>
          <p:cNvPr id="5" name="Group 4">
            <a:extLst>
              <a:ext uri="{FF2B5EF4-FFF2-40B4-BE49-F238E27FC236}">
                <a16:creationId xmlns:a16="http://schemas.microsoft.com/office/drawing/2014/main" id="{2FBB2191-6290-484D-8657-578BD511E6C8}"/>
              </a:ext>
            </a:extLst>
          </p:cNvPr>
          <p:cNvGrpSpPr/>
          <p:nvPr/>
        </p:nvGrpSpPr>
        <p:grpSpPr>
          <a:xfrm>
            <a:off x="-19050" y="0"/>
            <a:ext cx="5029200" cy="6858000"/>
            <a:chOff x="0" y="190500"/>
            <a:chExt cx="4572000" cy="6234546"/>
          </a:xfrm>
        </p:grpSpPr>
        <p:pic>
          <p:nvPicPr>
            <p:cNvPr id="1026" name="Picture 2" descr="Free A Sad Woman with a Black Tape on Her Mouth Stock Photo">
              <a:extLst>
                <a:ext uri="{FF2B5EF4-FFF2-40B4-BE49-F238E27FC236}">
                  <a16:creationId xmlns:a16="http://schemas.microsoft.com/office/drawing/2014/main" id="{440AF862-DEAB-46E0-B5AD-EB1AE3F214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8" b="6312"/>
            <a:stretch/>
          </p:blipFill>
          <p:spPr bwMode="auto">
            <a:xfrm>
              <a:off x="0" y="190500"/>
              <a:ext cx="4572000" cy="62345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7821F51-3B88-44AC-8617-AE31A63F69D5}"/>
                </a:ext>
              </a:extLst>
            </p:cNvPr>
            <p:cNvSpPr txBox="1"/>
            <p:nvPr/>
          </p:nvSpPr>
          <p:spPr>
            <a:xfrm>
              <a:off x="0" y="5958049"/>
              <a:ext cx="4572000" cy="307776"/>
            </a:xfrm>
            <a:prstGeom prst="rect">
              <a:avLst/>
            </a:prstGeom>
            <a:noFill/>
          </p:spPr>
          <p:txBody>
            <a:bodyPr wrap="square">
              <a:spAutoFit/>
            </a:bodyPr>
            <a:lstStyle/>
            <a:p>
              <a:pPr algn="ctr"/>
              <a:r>
                <a:rPr lang="en-US" sz="1600" b="1" i="0" dirty="0">
                  <a:solidFill>
                    <a:schemeClr val="bg1"/>
                  </a:solidFill>
                  <a:effectLst/>
                  <a:hlinkClick r:id="rId4">
                    <a:extLst>
                      <a:ext uri="{A12FA001-AC4F-418D-AE19-62706E023703}">
                        <ahyp:hlinkClr xmlns:ahyp="http://schemas.microsoft.com/office/drawing/2018/hyperlinkcolor" val="tx"/>
                      </a:ext>
                    </a:extLst>
                  </a:hlinkClick>
                </a:rPr>
                <a:t>Photo by Mart Production - Pexels.com</a:t>
              </a:r>
              <a:endParaRPr lang="en-CA" sz="1600" b="1" dirty="0">
                <a:solidFill>
                  <a:schemeClr val="bg1"/>
                </a:solidFill>
              </a:endParaRPr>
            </a:p>
          </p:txBody>
        </p:sp>
      </p:grpSp>
    </p:spTree>
    <p:extLst>
      <p:ext uri="{BB962C8B-B14F-4D97-AF65-F5344CB8AC3E}">
        <p14:creationId xmlns:p14="http://schemas.microsoft.com/office/powerpoint/2010/main" val="497338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475" y="2191657"/>
            <a:ext cx="5328681" cy="3974193"/>
          </a:xfrm>
        </p:spPr>
        <p:txBody>
          <a:bodyPr>
            <a:noAutofit/>
          </a:bodyPr>
          <a:lstStyle/>
          <a:p>
            <a:r>
              <a:rPr lang="en-CA" sz="2000" dirty="0"/>
              <a:t>People need to be convinced!</a:t>
            </a:r>
          </a:p>
          <a:p>
            <a:r>
              <a:rPr lang="en-CA" sz="2000" dirty="0"/>
              <a:t>People act to convince the broader public that </a:t>
            </a:r>
            <a:br>
              <a:rPr lang="en-CA" sz="2000" dirty="0"/>
            </a:br>
            <a:r>
              <a:rPr lang="en-CA" sz="2000" dirty="0"/>
              <a:t>it requires public attention &amp; collective action.</a:t>
            </a:r>
          </a:p>
          <a:p>
            <a:r>
              <a:rPr lang="en-CA" sz="2000" i="1" dirty="0"/>
              <a:t>Claims-makers</a:t>
            </a:r>
            <a:r>
              <a:rPr lang="en-CA" sz="2000" dirty="0"/>
              <a:t> are the individuals, groups and/or organizations that seek to inform the public about the issue.</a:t>
            </a:r>
          </a:p>
          <a:p>
            <a:r>
              <a:rPr lang="en-CA" sz="2000" dirty="0"/>
              <a:t>There are countless claims-makers bringing attention to issues.</a:t>
            </a:r>
          </a:p>
          <a:p>
            <a:r>
              <a:rPr lang="en-CA" sz="2000" dirty="0"/>
              <a:t>People with power and exposure, such as politicians and celebrities, are often more successful at bringing issues to public attention. </a:t>
            </a:r>
          </a:p>
          <a:p>
            <a:r>
              <a:rPr lang="en-CA" sz="2000" dirty="0"/>
              <a:t>But any one of us can become a claims-maker!</a:t>
            </a:r>
          </a:p>
        </p:txBody>
      </p:sp>
      <p:sp>
        <p:nvSpPr>
          <p:cNvPr id="4" name="Title 1">
            <a:extLst>
              <a:ext uri="{FF2B5EF4-FFF2-40B4-BE49-F238E27FC236}">
                <a16:creationId xmlns:a16="http://schemas.microsoft.com/office/drawing/2014/main" id="{243582A8-BA34-42A0-A386-9ACA2DE500A2}"/>
              </a:ext>
            </a:extLst>
          </p:cNvPr>
          <p:cNvSpPr>
            <a:spLocks noGrp="1"/>
          </p:cNvSpPr>
          <p:nvPr>
            <p:ph type="title"/>
          </p:nvPr>
        </p:nvSpPr>
        <p:spPr>
          <a:xfrm>
            <a:off x="371475" y="231775"/>
            <a:ext cx="7123792" cy="1325563"/>
          </a:xfrm>
        </p:spPr>
        <p:txBody>
          <a:bodyPr>
            <a:normAutofit/>
          </a:bodyPr>
          <a:lstStyle/>
          <a:p>
            <a:r>
              <a:rPr lang="en-CA" dirty="0"/>
              <a:t>Social Problems</a:t>
            </a:r>
          </a:p>
        </p:txBody>
      </p:sp>
      <p:sp>
        <p:nvSpPr>
          <p:cNvPr id="6" name="Title 1">
            <a:extLst>
              <a:ext uri="{FF2B5EF4-FFF2-40B4-BE49-F238E27FC236}">
                <a16:creationId xmlns:a16="http://schemas.microsoft.com/office/drawing/2014/main" id="{BBCCF62A-8712-44F0-8728-7388BCB9E028}"/>
              </a:ext>
            </a:extLst>
          </p:cNvPr>
          <p:cNvSpPr txBox="1">
            <a:spLocks/>
          </p:cNvSpPr>
          <p:nvPr/>
        </p:nvSpPr>
        <p:spPr>
          <a:xfrm>
            <a:off x="473075" y="1537267"/>
            <a:ext cx="3634468" cy="50369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sz="4000" dirty="0">
                <a:solidFill>
                  <a:schemeClr val="bg1">
                    <a:lumMod val="50000"/>
                  </a:schemeClr>
                </a:solidFill>
              </a:rPr>
              <a:t>CLAIMS-MAKERS</a:t>
            </a:r>
          </a:p>
        </p:txBody>
      </p:sp>
      <p:grpSp>
        <p:nvGrpSpPr>
          <p:cNvPr id="5" name="Group 4">
            <a:extLst>
              <a:ext uri="{FF2B5EF4-FFF2-40B4-BE49-F238E27FC236}">
                <a16:creationId xmlns:a16="http://schemas.microsoft.com/office/drawing/2014/main" id="{E69C7CBF-A0D6-42D1-82C2-78FB592F50A9}"/>
              </a:ext>
            </a:extLst>
          </p:cNvPr>
          <p:cNvGrpSpPr/>
          <p:nvPr/>
        </p:nvGrpSpPr>
        <p:grpSpPr>
          <a:xfrm>
            <a:off x="6096000" y="0"/>
            <a:ext cx="6248400" cy="6883873"/>
            <a:chOff x="6096000" y="0"/>
            <a:chExt cx="6248400" cy="6883873"/>
          </a:xfrm>
        </p:grpSpPr>
        <p:pic>
          <p:nvPicPr>
            <p:cNvPr id="46082" name="Picture 2" descr="Free Protesters Holding Placards Stock Photo">
              <a:extLst>
                <a:ext uri="{FF2B5EF4-FFF2-40B4-BE49-F238E27FC236}">
                  <a16:creationId xmlns:a16="http://schemas.microsoft.com/office/drawing/2014/main" id="{B5453762-EA6B-4D64-A47F-846E83247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65" t="17190" r="13903" b="21210"/>
            <a:stretch/>
          </p:blipFill>
          <p:spPr bwMode="auto">
            <a:xfrm>
              <a:off x="6096001"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241CA3B-6E7A-418D-A6D9-E99B19A32456}"/>
                </a:ext>
              </a:extLst>
            </p:cNvPr>
            <p:cNvSpPr/>
            <p:nvPr/>
          </p:nvSpPr>
          <p:spPr>
            <a:xfrm>
              <a:off x="6096000" y="6019800"/>
              <a:ext cx="6248400" cy="86407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hlinkClick r:id="rId4"/>
              <a:extLst>
                <a:ext uri="{FF2B5EF4-FFF2-40B4-BE49-F238E27FC236}">
                  <a16:creationId xmlns:a16="http://schemas.microsoft.com/office/drawing/2014/main" id="{DF0CAE84-92CA-4091-AF30-79C5FD4122D8}"/>
                </a:ext>
              </a:extLst>
            </p:cNvPr>
            <p:cNvSpPr txBox="1"/>
            <p:nvPr/>
          </p:nvSpPr>
          <p:spPr>
            <a:xfrm>
              <a:off x="6729184" y="6441559"/>
              <a:ext cx="5462815" cy="369332"/>
            </a:xfrm>
            <a:prstGeom prst="rect">
              <a:avLst/>
            </a:prstGeom>
            <a:noFill/>
          </p:spPr>
          <p:txBody>
            <a:bodyPr wrap="square">
              <a:spAutoFit/>
            </a:bodyPr>
            <a:lstStyle/>
            <a:p>
              <a:pPr algn="ctr"/>
              <a:r>
                <a:rPr lang="en-US" b="1" i="0" dirty="0">
                  <a:solidFill>
                    <a:schemeClr val="bg1"/>
                  </a:solidFill>
                  <a:effectLst/>
                  <a:latin typeface="PlusJakartaSans"/>
                </a:rPr>
                <a:t>Photo by Polina </a:t>
              </a:r>
              <a:r>
                <a:rPr lang="en-US" b="1" i="0" dirty="0" err="1">
                  <a:solidFill>
                    <a:schemeClr val="bg1"/>
                  </a:solidFill>
                  <a:effectLst/>
                  <a:latin typeface="PlusJakartaSans"/>
                </a:rPr>
                <a:t>Tankilevitch</a:t>
              </a:r>
              <a:r>
                <a:rPr lang="en-US" b="1" i="0" dirty="0">
                  <a:solidFill>
                    <a:schemeClr val="bg1"/>
                  </a:solidFill>
                  <a:effectLst/>
                  <a:latin typeface="PlusJakartaSans"/>
                </a:rPr>
                <a:t> – Pexels</a:t>
              </a:r>
              <a:r>
                <a:rPr lang="en-US" b="1" dirty="0">
                  <a:solidFill>
                    <a:schemeClr val="bg1"/>
                  </a:solidFill>
                  <a:latin typeface="PlusJakartaSans"/>
                </a:rPr>
                <a:t>.com</a:t>
              </a:r>
              <a:endParaRPr lang="en-CA" b="1" dirty="0">
                <a:solidFill>
                  <a:schemeClr val="bg1"/>
                </a:solidFill>
              </a:endParaRPr>
            </a:p>
          </p:txBody>
        </p:sp>
      </p:grpSp>
    </p:spTree>
    <p:extLst>
      <p:ext uri="{BB962C8B-B14F-4D97-AF65-F5344CB8AC3E}">
        <p14:creationId xmlns:p14="http://schemas.microsoft.com/office/powerpoint/2010/main" val="2144593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50860" y="1825625"/>
            <a:ext cx="6145439" cy="4351338"/>
          </a:xfrm>
        </p:spPr>
        <p:txBody>
          <a:bodyPr/>
          <a:lstStyle/>
          <a:p>
            <a:r>
              <a:rPr lang="en-US" dirty="0"/>
              <a:t>Crucially, establishing an issue or condition as a Social Problem is about demonstrating that </a:t>
            </a:r>
            <a:r>
              <a:rPr lang="en-US" b="1" dirty="0"/>
              <a:t>both the causes and solutions for the problem lie outside of the individual.</a:t>
            </a:r>
          </a:p>
          <a:p>
            <a:r>
              <a:rPr lang="en-US" dirty="0"/>
              <a:t>When the causes and solutions like outside the individual, we can say they are located in the </a:t>
            </a:r>
            <a:r>
              <a:rPr lang="en-US" b="1" dirty="0"/>
              <a:t>Social Structure</a:t>
            </a:r>
            <a:r>
              <a:rPr lang="en-US" dirty="0"/>
              <a:t>.</a:t>
            </a:r>
          </a:p>
        </p:txBody>
      </p:sp>
      <p:sp>
        <p:nvSpPr>
          <p:cNvPr id="5" name="Title 1">
            <a:extLst>
              <a:ext uri="{FF2B5EF4-FFF2-40B4-BE49-F238E27FC236}">
                <a16:creationId xmlns:a16="http://schemas.microsoft.com/office/drawing/2014/main" id="{07E8219F-0D54-41EA-9BC0-B0A3F42A3D83}"/>
              </a:ext>
            </a:extLst>
          </p:cNvPr>
          <p:cNvSpPr>
            <a:spLocks noGrp="1"/>
          </p:cNvSpPr>
          <p:nvPr>
            <p:ph type="title"/>
          </p:nvPr>
        </p:nvSpPr>
        <p:spPr>
          <a:xfrm>
            <a:off x="5950860" y="239996"/>
            <a:ext cx="5724525" cy="1325563"/>
          </a:xfrm>
        </p:spPr>
        <p:txBody>
          <a:bodyPr>
            <a:normAutofit/>
          </a:bodyPr>
          <a:lstStyle/>
          <a:p>
            <a:r>
              <a:rPr lang="en-CA" sz="8900" dirty="0"/>
              <a:t>Social Problems</a:t>
            </a:r>
          </a:p>
        </p:txBody>
      </p:sp>
      <p:grpSp>
        <p:nvGrpSpPr>
          <p:cNvPr id="4" name="Group 3">
            <a:extLst>
              <a:ext uri="{FF2B5EF4-FFF2-40B4-BE49-F238E27FC236}">
                <a16:creationId xmlns:a16="http://schemas.microsoft.com/office/drawing/2014/main" id="{FAE7CA4C-CC0C-4119-A351-4072D5974E66}"/>
              </a:ext>
            </a:extLst>
          </p:cNvPr>
          <p:cNvGrpSpPr/>
          <p:nvPr/>
        </p:nvGrpSpPr>
        <p:grpSpPr>
          <a:xfrm>
            <a:off x="15875" y="-7937"/>
            <a:ext cx="5724525" cy="6858000"/>
            <a:chOff x="15875" y="-7937"/>
            <a:chExt cx="5724525" cy="6858000"/>
          </a:xfrm>
        </p:grpSpPr>
        <p:pic>
          <p:nvPicPr>
            <p:cNvPr id="2050" name="Picture 2" descr="Free A Homeless Man With a Dog  Stock Photo">
              <a:extLst>
                <a:ext uri="{FF2B5EF4-FFF2-40B4-BE49-F238E27FC236}">
                  <a16:creationId xmlns:a16="http://schemas.microsoft.com/office/drawing/2014/main" id="{3C27B58B-1B28-489D-9FA9-0BBB293BBC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420" t="4651" r="4582" b="110"/>
            <a:stretch/>
          </p:blipFill>
          <p:spPr bwMode="auto">
            <a:xfrm>
              <a:off x="15875" y="-7937"/>
              <a:ext cx="572452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A0956830-70F8-493E-978F-71F2A6CC98A3}"/>
                </a:ext>
              </a:extLst>
            </p:cNvPr>
            <p:cNvSpPr txBox="1"/>
            <p:nvPr/>
          </p:nvSpPr>
          <p:spPr>
            <a:xfrm>
              <a:off x="685799" y="6328331"/>
              <a:ext cx="4384675" cy="369332"/>
            </a:xfrm>
            <a:prstGeom prst="rect">
              <a:avLst/>
            </a:prstGeom>
            <a:solidFill>
              <a:schemeClr val="tx1">
                <a:alpha val="42000"/>
              </a:schemeClr>
            </a:solidFill>
          </p:spPr>
          <p:txBody>
            <a:bodyPr wrap="square">
              <a:spAutoFit/>
            </a:bodyPr>
            <a:lstStyle/>
            <a:p>
              <a:r>
                <a:rPr lang="en-US" b="1" i="0" dirty="0">
                  <a:solidFill>
                    <a:schemeClr val="bg1"/>
                  </a:solidFill>
                  <a:effectLst/>
                  <a:latin typeface="Calibri" panose="020F0502020204030204" pitchFamily="34" charset="0"/>
                </a:rPr>
                <a:t>Photo by MART PRODUCTION - Pexels.com</a:t>
              </a:r>
              <a:endParaRPr lang="en-CA" b="1" dirty="0">
                <a:solidFill>
                  <a:schemeClr val="bg1"/>
                </a:solidFill>
              </a:endParaRPr>
            </a:p>
          </p:txBody>
        </p:sp>
      </p:grpSp>
    </p:spTree>
    <p:extLst>
      <p:ext uri="{BB962C8B-B14F-4D97-AF65-F5344CB8AC3E}">
        <p14:creationId xmlns:p14="http://schemas.microsoft.com/office/powerpoint/2010/main" val="4219171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475" y="2191657"/>
            <a:ext cx="5390498" cy="4621837"/>
          </a:xfrm>
        </p:spPr>
        <p:txBody>
          <a:bodyPr>
            <a:normAutofit fontScale="92500" lnSpcReduction="10000"/>
          </a:bodyPr>
          <a:lstStyle/>
          <a:p>
            <a:r>
              <a:rPr lang="en-US" dirty="0"/>
              <a:t>A way to link the things that trouble us individually with bigger problems in society’s social structure.</a:t>
            </a:r>
          </a:p>
          <a:p>
            <a:r>
              <a:rPr lang="en-US" dirty="0"/>
              <a:t>Reflect and analyze society’s social structure and how changes can affect our personal experiences</a:t>
            </a:r>
          </a:p>
          <a:p>
            <a:r>
              <a:rPr lang="en-US" dirty="0"/>
              <a:t>Taking a step back from the way we normally try to understand the world—Instead, we try to see and understand how society is organized to recognize the social problems or issues that affect people’s everyday lives</a:t>
            </a:r>
          </a:p>
        </p:txBody>
      </p:sp>
      <p:sp>
        <p:nvSpPr>
          <p:cNvPr id="4" name="Title 1">
            <a:extLst>
              <a:ext uri="{FF2B5EF4-FFF2-40B4-BE49-F238E27FC236}">
                <a16:creationId xmlns:a16="http://schemas.microsoft.com/office/drawing/2014/main" id="{243582A8-BA34-42A0-A386-9ACA2DE500A2}"/>
              </a:ext>
            </a:extLst>
          </p:cNvPr>
          <p:cNvSpPr>
            <a:spLocks noGrp="1"/>
          </p:cNvSpPr>
          <p:nvPr>
            <p:ph type="title"/>
          </p:nvPr>
        </p:nvSpPr>
        <p:spPr>
          <a:xfrm>
            <a:off x="371475" y="231775"/>
            <a:ext cx="7123792" cy="1325563"/>
          </a:xfrm>
        </p:spPr>
        <p:txBody>
          <a:bodyPr>
            <a:normAutofit/>
          </a:bodyPr>
          <a:lstStyle/>
          <a:p>
            <a:r>
              <a:rPr lang="en-CA" sz="8900" dirty="0"/>
              <a:t>Social Problems</a:t>
            </a:r>
          </a:p>
        </p:txBody>
      </p:sp>
      <p:sp>
        <p:nvSpPr>
          <p:cNvPr id="6" name="Title 1">
            <a:extLst>
              <a:ext uri="{FF2B5EF4-FFF2-40B4-BE49-F238E27FC236}">
                <a16:creationId xmlns:a16="http://schemas.microsoft.com/office/drawing/2014/main" id="{BBCCF62A-8712-44F0-8728-7388BCB9E028}"/>
              </a:ext>
            </a:extLst>
          </p:cNvPr>
          <p:cNvSpPr txBox="1">
            <a:spLocks/>
          </p:cNvSpPr>
          <p:nvPr/>
        </p:nvSpPr>
        <p:spPr>
          <a:xfrm>
            <a:off x="473075" y="1537267"/>
            <a:ext cx="3634468" cy="50369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sz="4000" dirty="0">
                <a:solidFill>
                  <a:schemeClr val="bg1">
                    <a:lumMod val="50000"/>
                  </a:schemeClr>
                </a:solidFill>
              </a:rPr>
              <a:t>SOCIOLOGICAL IMAGINATION</a:t>
            </a:r>
          </a:p>
        </p:txBody>
      </p:sp>
      <p:grpSp>
        <p:nvGrpSpPr>
          <p:cNvPr id="5" name="Group 4">
            <a:extLst>
              <a:ext uri="{FF2B5EF4-FFF2-40B4-BE49-F238E27FC236}">
                <a16:creationId xmlns:a16="http://schemas.microsoft.com/office/drawing/2014/main" id="{69E32670-70A8-44FE-9FCC-376DB6202098}"/>
              </a:ext>
            </a:extLst>
          </p:cNvPr>
          <p:cNvGrpSpPr/>
          <p:nvPr/>
        </p:nvGrpSpPr>
        <p:grpSpPr>
          <a:xfrm>
            <a:off x="6096000" y="-28265"/>
            <a:ext cx="6084888" cy="6886266"/>
            <a:chOff x="6096000" y="-28265"/>
            <a:chExt cx="6084888" cy="6886266"/>
          </a:xfrm>
        </p:grpSpPr>
        <p:pic>
          <p:nvPicPr>
            <p:cNvPr id="5122" name="Picture 2">
              <a:extLst>
                <a:ext uri="{FF2B5EF4-FFF2-40B4-BE49-F238E27FC236}">
                  <a16:creationId xmlns:a16="http://schemas.microsoft.com/office/drawing/2014/main" id="{4922EBF3-9FED-4A8F-AD8E-35E370AB68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43"/>
            <a:stretch/>
          </p:blipFill>
          <p:spPr bwMode="auto">
            <a:xfrm flipH="1">
              <a:off x="6096000" y="-28265"/>
              <a:ext cx="6084888" cy="68862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AF7D6C-B1B2-418D-8B3D-A6EC581D6CBD}"/>
                </a:ext>
              </a:extLst>
            </p:cNvPr>
            <p:cNvSpPr txBox="1"/>
            <p:nvPr/>
          </p:nvSpPr>
          <p:spPr>
            <a:xfrm>
              <a:off x="6999891" y="6183148"/>
              <a:ext cx="4303986" cy="584775"/>
            </a:xfrm>
            <a:prstGeom prst="rect">
              <a:avLst/>
            </a:prstGeom>
            <a:noFill/>
          </p:spPr>
          <p:txBody>
            <a:bodyPr wrap="square">
              <a:spAutoFit/>
            </a:bodyPr>
            <a:lstStyle/>
            <a:p>
              <a:pPr algn="ctr"/>
              <a:r>
                <a:rPr lang="en-US" sz="1600" b="1" i="0" dirty="0">
                  <a:effectLst/>
                </a:rPr>
                <a:t>Artwork by Kenneth Reaume is licensed under a </a:t>
              </a:r>
              <a:r>
                <a:rPr lang="en-US" sz="1600" b="1" i="0" u="sng"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3104108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24395EC-129C-487B-A141-B3DC5304AB14}"/>
              </a:ext>
            </a:extLst>
          </p:cNvPr>
          <p:cNvGrpSpPr/>
          <p:nvPr/>
        </p:nvGrpSpPr>
        <p:grpSpPr>
          <a:xfrm>
            <a:off x="-1" y="-7937"/>
            <a:ext cx="12192001" cy="6858000"/>
            <a:chOff x="-1" y="-7937"/>
            <a:chExt cx="12192001" cy="6858000"/>
          </a:xfrm>
        </p:grpSpPr>
        <p:pic>
          <p:nvPicPr>
            <p:cNvPr id="35842" name="Picture 2" descr="Pencil marking the task Free Photo">
              <a:extLst>
                <a:ext uri="{FF2B5EF4-FFF2-40B4-BE49-F238E27FC236}">
                  <a16:creationId xmlns:a16="http://schemas.microsoft.com/office/drawing/2014/main" id="{26E999B8-12D1-404C-BCF1-7B7ED6A94C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290"/>
            <a:stretch/>
          </p:blipFill>
          <p:spPr bwMode="auto">
            <a:xfrm>
              <a:off x="6050167" y="-7937"/>
              <a:ext cx="6130722" cy="684212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329E6FF-B0EA-4B65-A395-2E888A541F94}"/>
                </a:ext>
              </a:extLst>
            </p:cNvPr>
            <p:cNvGrpSpPr/>
            <p:nvPr/>
          </p:nvGrpSpPr>
          <p:grpSpPr>
            <a:xfrm>
              <a:off x="-1" y="-7937"/>
              <a:ext cx="12192001" cy="6858000"/>
              <a:chOff x="-1" y="-7937"/>
              <a:chExt cx="12192001" cy="6858000"/>
            </a:xfrm>
          </p:grpSpPr>
          <p:sp>
            <p:nvSpPr>
              <p:cNvPr id="6" name="Rectangle 5">
                <a:extLst>
                  <a:ext uri="{FF2B5EF4-FFF2-40B4-BE49-F238E27FC236}">
                    <a16:creationId xmlns:a16="http://schemas.microsoft.com/office/drawing/2014/main" id="{D7B74275-7CBF-430B-8A98-39ADA2C6304D}"/>
                  </a:ext>
                </a:extLst>
              </p:cNvPr>
              <p:cNvSpPr/>
              <p:nvPr/>
            </p:nvSpPr>
            <p:spPr>
              <a:xfrm>
                <a:off x="-1" y="-7937"/>
                <a:ext cx="10515600"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hlinkClick r:id="rId4"/>
                <a:extLst>
                  <a:ext uri="{FF2B5EF4-FFF2-40B4-BE49-F238E27FC236}">
                    <a16:creationId xmlns:a16="http://schemas.microsoft.com/office/drawing/2014/main" id="{333BCFDE-E324-4041-B604-4A8D70A43BA0}"/>
                  </a:ext>
                </a:extLst>
              </p:cNvPr>
              <p:cNvSpPr txBox="1"/>
              <p:nvPr/>
            </p:nvSpPr>
            <p:spPr>
              <a:xfrm>
                <a:off x="6058054" y="6310352"/>
                <a:ext cx="6133946" cy="369332"/>
              </a:xfrm>
              <a:prstGeom prst="rect">
                <a:avLst/>
              </a:prstGeom>
              <a:noFill/>
            </p:spPr>
            <p:txBody>
              <a:bodyPr wrap="square">
                <a:spAutoFit/>
              </a:bodyPr>
              <a:lstStyle/>
              <a:p>
                <a:pPr algn="ctr"/>
                <a:r>
                  <a:rPr lang="en-CA" dirty="0"/>
                  <a:t>Check 3d by d3images - freepik.com</a:t>
                </a:r>
              </a:p>
            </p:txBody>
          </p:sp>
        </p:grpSp>
      </p:grpSp>
      <p:sp>
        <p:nvSpPr>
          <p:cNvPr id="2" name="Title 1"/>
          <p:cNvSpPr>
            <a:spLocks noGrp="1"/>
          </p:cNvSpPr>
          <p:nvPr>
            <p:ph type="title"/>
          </p:nvPr>
        </p:nvSpPr>
        <p:spPr/>
        <p:txBody>
          <a:bodyPr/>
          <a:lstStyle/>
          <a:p>
            <a:r>
              <a:rPr lang="en-CA" dirty="0"/>
              <a:t>AGENDA</a:t>
            </a:r>
          </a:p>
        </p:txBody>
      </p:sp>
      <p:sp>
        <p:nvSpPr>
          <p:cNvPr id="11" name="Content Placeholder 2">
            <a:extLst>
              <a:ext uri="{FF2B5EF4-FFF2-40B4-BE49-F238E27FC236}">
                <a16:creationId xmlns:a16="http://schemas.microsoft.com/office/drawing/2014/main" id="{09EF0210-EF4D-4789-BC33-363866E84939}"/>
              </a:ext>
            </a:extLst>
          </p:cNvPr>
          <p:cNvSpPr>
            <a:spLocks noGrp="1"/>
          </p:cNvSpPr>
          <p:nvPr>
            <p:ph idx="1"/>
          </p:nvPr>
        </p:nvSpPr>
        <p:spPr>
          <a:xfrm>
            <a:off x="342273" y="1565559"/>
            <a:ext cx="5240001" cy="5114125"/>
          </a:xfrm>
        </p:spPr>
        <p:txBody>
          <a:bodyPr>
            <a:noAutofit/>
          </a:bodyPr>
          <a:lstStyle/>
          <a:p>
            <a:r>
              <a:rPr lang="en-US" sz="2000" b="1" dirty="0"/>
              <a:t>UPDATE</a:t>
            </a:r>
          </a:p>
          <a:p>
            <a:r>
              <a:rPr lang="en-US" sz="2000" b="1" dirty="0"/>
              <a:t>REVIEW LAST CLASS</a:t>
            </a:r>
          </a:p>
          <a:p>
            <a:r>
              <a:rPr lang="en-US" sz="2000" b="1" dirty="0"/>
              <a:t>LEARNING OUTCOMES</a:t>
            </a:r>
          </a:p>
          <a:p>
            <a:r>
              <a:rPr lang="en-US" sz="2000" b="1" dirty="0"/>
              <a:t>SOCIAL STRUCTURES</a:t>
            </a:r>
          </a:p>
          <a:p>
            <a:r>
              <a:rPr lang="en-US" sz="2000" b="1" dirty="0"/>
              <a:t>SOCIAL STATUS</a:t>
            </a:r>
          </a:p>
          <a:p>
            <a:r>
              <a:rPr lang="en-US" sz="2000" b="1" dirty="0"/>
              <a:t>SOCIAL ROLES</a:t>
            </a:r>
          </a:p>
          <a:p>
            <a:r>
              <a:rPr lang="en-US" sz="2000" b="1" dirty="0"/>
              <a:t>SOCIAL GROUPS</a:t>
            </a:r>
          </a:p>
          <a:p>
            <a:r>
              <a:rPr lang="en-US" sz="2000" b="1" dirty="0"/>
              <a:t>SOCIAL INSTITUTIONS</a:t>
            </a:r>
          </a:p>
          <a:p>
            <a:r>
              <a:rPr lang="en-US" sz="2000" b="1" dirty="0"/>
              <a:t>SOCIAL STRUCTURES </a:t>
            </a:r>
            <a:br>
              <a:rPr lang="en-US" sz="2000" b="1" dirty="0"/>
            </a:br>
            <a:r>
              <a:rPr lang="en-US" sz="2000" b="1" dirty="0"/>
              <a:t>&amp; SOCIAL PROBLEMS</a:t>
            </a:r>
          </a:p>
          <a:p>
            <a:r>
              <a:rPr lang="en-US" sz="2000" b="1" dirty="0"/>
              <a:t>SHAPING SOCIAL INSTITUTIONS</a:t>
            </a:r>
          </a:p>
          <a:p>
            <a:endParaRPr lang="en-US" sz="2000" b="1" dirty="0"/>
          </a:p>
          <a:p>
            <a:endParaRPr lang="en-US" sz="2000" b="1" dirty="0"/>
          </a:p>
          <a:p>
            <a:endParaRPr lang="en-US" sz="2000" b="1" dirty="0"/>
          </a:p>
        </p:txBody>
      </p:sp>
      <p:sp>
        <p:nvSpPr>
          <p:cNvPr id="12" name="TextBox 11">
            <a:extLst>
              <a:ext uri="{FF2B5EF4-FFF2-40B4-BE49-F238E27FC236}">
                <a16:creationId xmlns:a16="http://schemas.microsoft.com/office/drawing/2014/main" id="{41CF763F-329F-4D9A-82D2-E0585C49F649}"/>
              </a:ext>
            </a:extLst>
          </p:cNvPr>
          <p:cNvSpPr txBox="1"/>
          <p:nvPr/>
        </p:nvSpPr>
        <p:spPr>
          <a:xfrm>
            <a:off x="4238623" y="1565559"/>
            <a:ext cx="4467226" cy="3332476"/>
          </a:xfrm>
          <a:prstGeom prst="rect">
            <a:avLst/>
          </a:prstGeom>
        </p:spPr>
        <p:txBody>
          <a:bodyPr vert="horz" lIns="91440" tIns="45720" rIns="91440" bIns="45720" rtlCol="0">
            <a:normAutofit lnSpcReduction="10000"/>
          </a:bodyPr>
          <a:lstStyle>
            <a:lvl1pPr marL="228600" indent="-228600">
              <a:lnSpc>
                <a:spcPct val="90000"/>
              </a:lnSpc>
              <a:spcBef>
                <a:spcPts val="1000"/>
              </a:spcBef>
              <a:buFont typeface="Arial" panose="020B0604020202020204" pitchFamily="34" charset="0"/>
              <a:buChar char="•"/>
              <a:defRPr sz="28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b="1" dirty="0"/>
              <a:t>SOCIAL INSTITUIONS CASE STUDY</a:t>
            </a:r>
          </a:p>
          <a:p>
            <a:r>
              <a:rPr lang="en-US" sz="2000" dirty="0"/>
              <a:t>UNDERSTANDING SOCIAL PROBLEMS </a:t>
            </a:r>
          </a:p>
          <a:p>
            <a:r>
              <a:rPr lang="en-US" sz="2000" dirty="0"/>
              <a:t>INDIVIDUAL VS SOCIAL PROBLEM</a:t>
            </a:r>
          </a:p>
          <a:p>
            <a:r>
              <a:rPr lang="en-US" sz="2000" dirty="0"/>
              <a:t>INDIVIDUAL PROBLEMS </a:t>
            </a:r>
          </a:p>
          <a:p>
            <a:r>
              <a:rPr lang="en-US" sz="2000" dirty="0"/>
              <a:t>SOCIAL PROBLEMS </a:t>
            </a:r>
          </a:p>
          <a:p>
            <a:r>
              <a:rPr lang="en-US" sz="2000" dirty="0"/>
              <a:t>WHAT MAKES A SOCIAL PROBLEM</a:t>
            </a:r>
          </a:p>
          <a:p>
            <a:r>
              <a:rPr lang="en-US" sz="2000" dirty="0"/>
              <a:t>A PROBLEM FOR WHOM?</a:t>
            </a:r>
          </a:p>
          <a:p>
            <a:r>
              <a:rPr lang="en-US" sz="2000" dirty="0"/>
              <a:t>SOCIAL ISSUE CLAIM MAKERS</a:t>
            </a:r>
          </a:p>
          <a:p>
            <a:r>
              <a:rPr lang="en-US" sz="2000" dirty="0"/>
              <a:t>SOCIAL PROBLEMS IN CONTEXT</a:t>
            </a:r>
          </a:p>
        </p:txBody>
      </p:sp>
    </p:spTree>
    <p:extLst>
      <p:ext uri="{BB962C8B-B14F-4D97-AF65-F5344CB8AC3E}">
        <p14:creationId xmlns:p14="http://schemas.microsoft.com/office/powerpoint/2010/main" val="142882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0" y="225425"/>
            <a:ext cx="5724525" cy="1325563"/>
          </a:xfrm>
        </p:spPr>
        <p:txBody>
          <a:bodyPr>
            <a:normAutofit/>
          </a:bodyPr>
          <a:lstStyle/>
          <a:p>
            <a:r>
              <a:rPr lang="en-CA" dirty="0"/>
              <a:t>SOCIAL PROBLEMS</a:t>
            </a:r>
          </a:p>
        </p:txBody>
      </p:sp>
      <p:sp>
        <p:nvSpPr>
          <p:cNvPr id="3" name="Content Placeholder 2"/>
          <p:cNvSpPr>
            <a:spLocks noGrp="1"/>
          </p:cNvSpPr>
          <p:nvPr>
            <p:ph idx="1"/>
          </p:nvPr>
        </p:nvSpPr>
        <p:spPr>
          <a:xfrm>
            <a:off x="6350000" y="2106189"/>
            <a:ext cx="5470525" cy="4520035"/>
          </a:xfrm>
        </p:spPr>
        <p:txBody>
          <a:bodyPr>
            <a:normAutofit fontScale="92500"/>
          </a:bodyPr>
          <a:lstStyle/>
          <a:p>
            <a:pPr marL="0" indent="0">
              <a:buNone/>
            </a:pPr>
            <a:r>
              <a:rPr lang="en-US" b="1" i="1" dirty="0">
                <a:solidFill>
                  <a:srgbClr val="C00000"/>
                </a:solidFill>
              </a:rPr>
              <a:t>POINT OF VIEW!</a:t>
            </a:r>
          </a:p>
          <a:p>
            <a:r>
              <a:rPr lang="en-US" dirty="0"/>
              <a:t>How do social problems show up in our everyday lives? </a:t>
            </a:r>
          </a:p>
          <a:p>
            <a:r>
              <a:rPr lang="en-US" dirty="0"/>
              <a:t>As feminist and anti-racist historians have pointed out, our understanding of history is told from the perspective of powerful white men.</a:t>
            </a:r>
          </a:p>
          <a:p>
            <a:r>
              <a:rPr lang="en-US" dirty="0"/>
              <a:t>We know a great deal about Christopher Columbus but very little about the people whose land he took over and were massacred.</a:t>
            </a:r>
          </a:p>
          <a:p>
            <a:endParaRPr lang="en-CA" dirty="0"/>
          </a:p>
        </p:txBody>
      </p:sp>
      <p:sp>
        <p:nvSpPr>
          <p:cNvPr id="5" name="Title 1">
            <a:extLst>
              <a:ext uri="{FF2B5EF4-FFF2-40B4-BE49-F238E27FC236}">
                <a16:creationId xmlns:a16="http://schemas.microsoft.com/office/drawing/2014/main" id="{10D8D9A0-A874-4043-B2B0-C6A529AFD295}"/>
              </a:ext>
            </a:extLst>
          </p:cNvPr>
          <p:cNvSpPr txBox="1">
            <a:spLocks/>
          </p:cNvSpPr>
          <p:nvPr/>
        </p:nvSpPr>
        <p:spPr>
          <a:xfrm>
            <a:off x="6350000" y="1602497"/>
            <a:ext cx="3634468" cy="50369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sz="4000" dirty="0">
                <a:solidFill>
                  <a:schemeClr val="bg1">
                    <a:lumMod val="50000"/>
                  </a:schemeClr>
                </a:solidFill>
              </a:rPr>
              <a:t>IN CONTEXT</a:t>
            </a:r>
          </a:p>
        </p:txBody>
      </p:sp>
      <p:grpSp>
        <p:nvGrpSpPr>
          <p:cNvPr id="7" name="Group 6">
            <a:extLst>
              <a:ext uri="{FF2B5EF4-FFF2-40B4-BE49-F238E27FC236}">
                <a16:creationId xmlns:a16="http://schemas.microsoft.com/office/drawing/2014/main" id="{2204ABF4-60C9-45B0-8F0E-AA21FFB18CA3}"/>
              </a:ext>
            </a:extLst>
          </p:cNvPr>
          <p:cNvGrpSpPr/>
          <p:nvPr/>
        </p:nvGrpSpPr>
        <p:grpSpPr>
          <a:xfrm>
            <a:off x="-25401" y="0"/>
            <a:ext cx="6134100" cy="6883873"/>
            <a:chOff x="6083353" y="0"/>
            <a:chExt cx="6108648" cy="6883873"/>
          </a:xfrm>
        </p:grpSpPr>
        <p:pic>
          <p:nvPicPr>
            <p:cNvPr id="47106" name="Picture 2" descr="Bottles, Plastic, Recycling, Garbage, Drink">
              <a:extLst>
                <a:ext uri="{FF2B5EF4-FFF2-40B4-BE49-F238E27FC236}">
                  <a16:creationId xmlns:a16="http://schemas.microsoft.com/office/drawing/2014/main" id="{F6D9FB6C-85D7-4773-9253-4E5A0AB3EF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60" t="-116" r="27813" b="116"/>
            <a:stretch/>
          </p:blipFill>
          <p:spPr bwMode="auto">
            <a:xfrm>
              <a:off x="6096000" y="0"/>
              <a:ext cx="6084888" cy="68500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EDE27BE-95FD-4FD1-B9D5-C363841C3F91}"/>
                </a:ext>
              </a:extLst>
            </p:cNvPr>
            <p:cNvSpPr/>
            <p:nvPr/>
          </p:nvSpPr>
          <p:spPr>
            <a:xfrm>
              <a:off x="6094465" y="5715000"/>
              <a:ext cx="6097536" cy="116887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D5962DA-1FB3-4391-B374-0F045CC5247F}"/>
                </a:ext>
              </a:extLst>
            </p:cNvPr>
            <p:cNvSpPr txBox="1"/>
            <p:nvPr/>
          </p:nvSpPr>
          <p:spPr>
            <a:xfrm>
              <a:off x="6083353" y="6367987"/>
              <a:ext cx="6097536" cy="338554"/>
            </a:xfrm>
            <a:prstGeom prst="rect">
              <a:avLst/>
            </a:prstGeom>
            <a:noFill/>
          </p:spPr>
          <p:txBody>
            <a:bodyPr wrap="square">
              <a:spAutoFit/>
            </a:bodyPr>
            <a:lstStyle/>
            <a:p>
              <a:pPr algn="ctr"/>
              <a:r>
                <a:rPr lang="en-US" sz="1600" b="1" i="0" dirty="0">
                  <a:solidFill>
                    <a:schemeClr val="bg1"/>
                  </a:solidFill>
                  <a:effectLst/>
                </a:rPr>
                <a:t>Image by </a:t>
              </a:r>
              <a:r>
                <a:rPr lang="en-US" sz="1600" b="1" i="0" u="sng" dirty="0" err="1">
                  <a:solidFill>
                    <a:schemeClr val="bg1"/>
                  </a:solidFill>
                  <a:effectLst/>
                  <a:hlinkClick r:id="rId4">
                    <a:extLst>
                      <a:ext uri="{A12FA001-AC4F-418D-AE19-62706E023703}">
                        <ahyp:hlinkClr xmlns:ahyp="http://schemas.microsoft.com/office/drawing/2018/hyperlinkcolor" val="tx"/>
                      </a:ext>
                    </a:extLst>
                  </a:hlinkClick>
                </a:rPr>
                <a:t>Mumtahina</a:t>
              </a:r>
              <a:r>
                <a:rPr lang="en-US" sz="1600" b="1" i="0" u="sng" dirty="0">
                  <a:solidFill>
                    <a:schemeClr val="bg1"/>
                  </a:solidFill>
                  <a:effectLst/>
                  <a:hlinkClick r:id="rId4">
                    <a:extLst>
                      <a:ext uri="{A12FA001-AC4F-418D-AE19-62706E023703}">
                        <ahyp:hlinkClr xmlns:ahyp="http://schemas.microsoft.com/office/drawing/2018/hyperlinkcolor" val="tx"/>
                      </a:ext>
                    </a:extLst>
                  </a:hlinkClick>
                </a:rPr>
                <a:t> Rahman</a:t>
              </a:r>
              <a:r>
                <a:rPr lang="en-US" sz="1600" b="1" i="0" dirty="0">
                  <a:solidFill>
                    <a:schemeClr val="bg1"/>
                  </a:solidFill>
                  <a:effectLst/>
                </a:rPr>
                <a:t> from </a:t>
              </a:r>
              <a:r>
                <a:rPr lang="en-US" sz="1600" b="1" i="0" u="sng" dirty="0">
                  <a:solidFill>
                    <a:schemeClr val="bg1"/>
                  </a:solidFill>
                  <a:effectLst/>
                  <a:hlinkClick r:id="rId5">
                    <a:extLst>
                      <a:ext uri="{A12FA001-AC4F-418D-AE19-62706E023703}">
                        <ahyp:hlinkClr xmlns:ahyp="http://schemas.microsoft.com/office/drawing/2018/hyperlinkcolor" val="tx"/>
                      </a:ext>
                    </a:extLst>
                  </a:hlinkClick>
                </a:rPr>
                <a:t>Pixabay</a:t>
              </a:r>
              <a:r>
                <a:rPr lang="en-US" sz="1600" b="1" i="0" dirty="0">
                  <a:solidFill>
                    <a:schemeClr val="bg1"/>
                  </a:solidFill>
                  <a:effectLst/>
                </a:rPr>
                <a:t> </a:t>
              </a:r>
              <a:endParaRPr lang="en-CA" sz="1600" b="1" dirty="0">
                <a:solidFill>
                  <a:schemeClr val="bg1"/>
                </a:solidFill>
              </a:endParaRPr>
            </a:p>
          </p:txBody>
        </p:sp>
      </p:grpSp>
    </p:spTree>
    <p:extLst>
      <p:ext uri="{BB962C8B-B14F-4D97-AF65-F5344CB8AC3E}">
        <p14:creationId xmlns:p14="http://schemas.microsoft.com/office/powerpoint/2010/main" val="2556242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475" y="2097485"/>
            <a:ext cx="5724525" cy="4621837"/>
          </a:xfrm>
        </p:spPr>
        <p:txBody>
          <a:bodyPr>
            <a:normAutofit fontScale="85000" lnSpcReduction="20000"/>
          </a:bodyPr>
          <a:lstStyle/>
          <a:p>
            <a:r>
              <a:rPr lang="en-US" dirty="0"/>
              <a:t>Elementary students continue to learn about the heroic acts of European settlers but little about the experiences of First Nations who already lived on this land </a:t>
            </a:r>
          </a:p>
          <a:p>
            <a:r>
              <a:rPr lang="en-US" dirty="0"/>
              <a:t>This reminds us that knowledge is not neutral. </a:t>
            </a:r>
          </a:p>
          <a:p>
            <a:r>
              <a:rPr lang="en-US" dirty="0"/>
              <a:t>What we know and what we are able to know are shaped by our sources of information. </a:t>
            </a:r>
          </a:p>
          <a:p>
            <a:r>
              <a:rPr lang="en-US" dirty="0"/>
              <a:t>This in turn affects what we know about social problems and how we act in relation to them. </a:t>
            </a:r>
          </a:p>
          <a:p>
            <a:r>
              <a:rPr lang="en-US" dirty="0"/>
              <a:t>Our understanding of social problems is always shaped by history, politics, and culture.</a:t>
            </a:r>
            <a:endParaRPr lang="en-CA" dirty="0"/>
          </a:p>
        </p:txBody>
      </p:sp>
      <p:sp>
        <p:nvSpPr>
          <p:cNvPr id="4" name="Title 1">
            <a:extLst>
              <a:ext uri="{FF2B5EF4-FFF2-40B4-BE49-F238E27FC236}">
                <a16:creationId xmlns:a16="http://schemas.microsoft.com/office/drawing/2014/main" id="{243582A8-BA34-42A0-A386-9ACA2DE500A2}"/>
              </a:ext>
            </a:extLst>
          </p:cNvPr>
          <p:cNvSpPr>
            <a:spLocks noGrp="1"/>
          </p:cNvSpPr>
          <p:nvPr>
            <p:ph type="title"/>
          </p:nvPr>
        </p:nvSpPr>
        <p:spPr>
          <a:xfrm>
            <a:off x="371475" y="231775"/>
            <a:ext cx="5724525" cy="1325563"/>
          </a:xfrm>
        </p:spPr>
        <p:txBody>
          <a:bodyPr>
            <a:normAutofit/>
          </a:bodyPr>
          <a:lstStyle/>
          <a:p>
            <a:r>
              <a:rPr lang="en-CA" dirty="0"/>
              <a:t>Social Problems</a:t>
            </a:r>
          </a:p>
        </p:txBody>
      </p:sp>
      <p:sp>
        <p:nvSpPr>
          <p:cNvPr id="6" name="Title 1">
            <a:extLst>
              <a:ext uri="{FF2B5EF4-FFF2-40B4-BE49-F238E27FC236}">
                <a16:creationId xmlns:a16="http://schemas.microsoft.com/office/drawing/2014/main" id="{BBCCF62A-8712-44F0-8728-7388BCB9E028}"/>
              </a:ext>
            </a:extLst>
          </p:cNvPr>
          <p:cNvSpPr txBox="1">
            <a:spLocks/>
          </p:cNvSpPr>
          <p:nvPr/>
        </p:nvSpPr>
        <p:spPr>
          <a:xfrm>
            <a:off x="371475" y="1552576"/>
            <a:ext cx="3634468" cy="50369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sz="4000" dirty="0">
                <a:solidFill>
                  <a:schemeClr val="bg1">
                    <a:lumMod val="50000"/>
                  </a:schemeClr>
                </a:solidFill>
              </a:rPr>
              <a:t>IN CONTEXT</a:t>
            </a:r>
          </a:p>
        </p:txBody>
      </p:sp>
      <p:grpSp>
        <p:nvGrpSpPr>
          <p:cNvPr id="11" name="Group 10">
            <a:extLst>
              <a:ext uri="{FF2B5EF4-FFF2-40B4-BE49-F238E27FC236}">
                <a16:creationId xmlns:a16="http://schemas.microsoft.com/office/drawing/2014/main" id="{4001CC9B-E04A-44D2-BC06-0A42BB640521}"/>
              </a:ext>
            </a:extLst>
          </p:cNvPr>
          <p:cNvGrpSpPr/>
          <p:nvPr/>
        </p:nvGrpSpPr>
        <p:grpSpPr>
          <a:xfrm>
            <a:off x="6392332" y="-12700"/>
            <a:ext cx="5837768" cy="6896573"/>
            <a:chOff x="6392332" y="-12700"/>
            <a:chExt cx="5837768" cy="6896573"/>
          </a:xfrm>
        </p:grpSpPr>
        <p:pic>
          <p:nvPicPr>
            <p:cNvPr id="8" name="Picture 7" descr="A picture containing person, ear, microphone&#10;&#10;Description automatically generated">
              <a:extLst>
                <a:ext uri="{FF2B5EF4-FFF2-40B4-BE49-F238E27FC236}">
                  <a16:creationId xmlns:a16="http://schemas.microsoft.com/office/drawing/2014/main" id="{218193B1-791F-42A6-9DDD-5F281000F6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92" t="6130" b="22676"/>
            <a:stretch/>
          </p:blipFill>
          <p:spPr>
            <a:xfrm flipH="1">
              <a:off x="6392332" y="-12700"/>
              <a:ext cx="5812367" cy="6896100"/>
            </a:xfrm>
            <a:prstGeom prst="rect">
              <a:avLst/>
            </a:prstGeom>
          </p:spPr>
        </p:pic>
        <p:sp>
          <p:nvSpPr>
            <p:cNvPr id="10" name="Rectangle 9">
              <a:extLst>
                <a:ext uri="{FF2B5EF4-FFF2-40B4-BE49-F238E27FC236}">
                  <a16:creationId xmlns:a16="http://schemas.microsoft.com/office/drawing/2014/main" id="{62CF350C-5DE6-4FED-8784-EB6DA4E09D32}"/>
                </a:ext>
              </a:extLst>
            </p:cNvPr>
            <p:cNvSpPr/>
            <p:nvPr/>
          </p:nvSpPr>
          <p:spPr>
            <a:xfrm>
              <a:off x="6392332" y="5715000"/>
              <a:ext cx="5788555" cy="116887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F831711-82A2-4E18-AE04-875CB23D2DBD}"/>
                </a:ext>
              </a:extLst>
            </p:cNvPr>
            <p:cNvSpPr txBox="1"/>
            <p:nvPr/>
          </p:nvSpPr>
          <p:spPr>
            <a:xfrm>
              <a:off x="6417733" y="6428705"/>
              <a:ext cx="5812367" cy="340435"/>
            </a:xfrm>
            <a:prstGeom prst="rect">
              <a:avLst/>
            </a:prstGeom>
            <a:noFill/>
          </p:spPr>
          <p:txBody>
            <a:bodyPr wrap="square">
              <a:spAutoFit/>
            </a:bodyPr>
            <a:lstStyle/>
            <a:p>
              <a:pPr algn="ctr"/>
              <a:r>
                <a:rPr lang="en-US" sz="1600" b="1" i="0" dirty="0">
                  <a:solidFill>
                    <a:schemeClr val="bg1"/>
                  </a:solidFill>
                  <a:effectLst/>
                </a:rPr>
                <a:t>Image by </a:t>
              </a:r>
              <a:r>
                <a:rPr lang="en-US" sz="1600" b="1" i="0" u="sng" dirty="0" err="1">
                  <a:solidFill>
                    <a:schemeClr val="bg1"/>
                  </a:solidFill>
                  <a:effectLst/>
                  <a:hlinkClick r:id="rId4">
                    <a:extLst>
                      <a:ext uri="{A12FA001-AC4F-418D-AE19-62706E023703}">
                        <ahyp:hlinkClr xmlns:ahyp="http://schemas.microsoft.com/office/drawing/2018/hyperlinkcolor" val="tx"/>
                      </a:ext>
                    </a:extLst>
                  </a:hlinkClick>
                </a:rPr>
                <a:t>BlossomFilm</a:t>
              </a:r>
              <a:r>
                <a:rPr lang="en-US" sz="1600" b="1" i="0" dirty="0">
                  <a:solidFill>
                    <a:schemeClr val="bg1"/>
                  </a:solidFill>
                  <a:effectLst/>
                </a:rPr>
                <a:t> from </a:t>
              </a:r>
              <a:r>
                <a:rPr lang="en-US" sz="1600" b="1" i="0" u="sng" dirty="0">
                  <a:solidFill>
                    <a:schemeClr val="bg1"/>
                  </a:solidFill>
                  <a:effectLst/>
                  <a:hlinkClick r:id="rId5">
                    <a:extLst>
                      <a:ext uri="{A12FA001-AC4F-418D-AE19-62706E023703}">
                        <ahyp:hlinkClr xmlns:ahyp="http://schemas.microsoft.com/office/drawing/2018/hyperlinkcolor" val="tx"/>
                      </a:ext>
                    </a:extLst>
                  </a:hlinkClick>
                </a:rPr>
                <a:t>Pixabay</a:t>
              </a:r>
              <a:endParaRPr lang="en-CA" sz="1600" b="1" dirty="0">
                <a:solidFill>
                  <a:schemeClr val="bg1"/>
                </a:solidFill>
              </a:endParaRPr>
            </a:p>
          </p:txBody>
        </p:sp>
      </p:grpSp>
    </p:spTree>
    <p:extLst>
      <p:ext uri="{BB962C8B-B14F-4D97-AF65-F5344CB8AC3E}">
        <p14:creationId xmlns:p14="http://schemas.microsoft.com/office/powerpoint/2010/main" val="2617211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acup of Latte Beside Macbook Pro">
            <a:extLst>
              <a:ext uri="{FF2B5EF4-FFF2-40B4-BE49-F238E27FC236}">
                <a16:creationId xmlns:a16="http://schemas.microsoft.com/office/drawing/2014/main" id="{9D1EB56F-6AD7-4B55-AFC1-239304EB1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78" b="7979"/>
          <a:stretch/>
        </p:blipFill>
        <p:spPr bwMode="auto">
          <a:xfrm>
            <a:off x="-30996" y="0"/>
            <a:ext cx="12229611" cy="69545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30996"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extLst>
              <a:ext uri="{FF2B5EF4-FFF2-40B4-BE49-F238E27FC236}">
                <a16:creationId xmlns:a16="http://schemas.microsoft.com/office/drawing/2014/main" id="{E743A06F-1D67-44C1-914C-EFDA9CA801A4}"/>
              </a:ext>
            </a:extLst>
          </p:cNvPr>
          <p:cNvSpPr txBox="1"/>
          <p:nvPr/>
        </p:nvSpPr>
        <p:spPr>
          <a:xfrm>
            <a:off x="371475" y="6296895"/>
            <a:ext cx="2981325"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1" i="0" u="none" strike="noStrike"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Pixabay</a:t>
            </a:r>
            <a:r>
              <a:rPr lang="en-US" b="0" i="0" dirty="0">
                <a:solidFill>
                  <a:schemeClr val="bg1"/>
                </a:solidFill>
                <a:effectLst/>
                <a:latin typeface="Calibri" panose="020F0502020204030204" pitchFamily="34" charset="0"/>
              </a:rPr>
              <a:t> from </a:t>
            </a:r>
            <a:r>
              <a:rPr lang="en-US" b="1" i="0" u="none" strike="noStrike"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1060604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Post-Truth' Is Just A Rip-Off Of 'Truthiness'">
            <a:hlinkClick r:id="" action="ppaction://media"/>
            <a:extLst>
              <a:ext uri="{FF2B5EF4-FFF2-40B4-BE49-F238E27FC236}">
                <a16:creationId xmlns:a16="http://schemas.microsoft.com/office/drawing/2014/main" id="{6AF0A815-B156-4FD2-9574-728D66748D59}"/>
              </a:ext>
            </a:extLst>
          </p:cNvPr>
          <p:cNvPicPr>
            <a:picLocks noRot="1" noChangeAspect="1"/>
          </p:cNvPicPr>
          <p:nvPr>
            <a:videoFile r:link="rId1"/>
          </p:nvPr>
        </p:nvPicPr>
        <p:blipFill>
          <a:blip r:embed="rId4"/>
          <a:stretch>
            <a:fillRect/>
          </a:stretch>
        </p:blipFill>
        <p:spPr>
          <a:xfrm>
            <a:off x="-2" y="-30480"/>
            <a:ext cx="12218976" cy="6888480"/>
          </a:xfrm>
          <a:prstGeom prst="rect">
            <a:avLst/>
          </a:prstGeom>
        </p:spPr>
      </p:pic>
      <p:pic>
        <p:nvPicPr>
          <p:cNvPr id="4" name="Picture 3">
            <a:extLst>
              <a:ext uri="{FF2B5EF4-FFF2-40B4-BE49-F238E27FC236}">
                <a16:creationId xmlns:a16="http://schemas.microsoft.com/office/drawing/2014/main" id="{65C4F883-CD53-4EB7-AD3D-238E3AF8CA9F}"/>
              </a:ext>
            </a:extLst>
          </p:cNvPr>
          <p:cNvPicPr>
            <a:picLocks noChangeAspect="1"/>
          </p:cNvPicPr>
          <p:nvPr/>
        </p:nvPicPr>
        <p:blipFill>
          <a:blip r:embed="rId5"/>
          <a:stretch>
            <a:fillRect/>
          </a:stretch>
        </p:blipFill>
        <p:spPr>
          <a:xfrm>
            <a:off x="-63399" y="-420624"/>
            <a:ext cx="12201753" cy="7626096"/>
          </a:xfrm>
          <a:prstGeom prst="rect">
            <a:avLst/>
          </a:prstGeom>
        </p:spPr>
      </p:pic>
      <p:sp>
        <p:nvSpPr>
          <p:cNvPr id="6" name="Rectangle 5">
            <a:extLst>
              <a:ext uri="{FF2B5EF4-FFF2-40B4-BE49-F238E27FC236}">
                <a16:creationId xmlns:a16="http://schemas.microsoft.com/office/drawing/2014/main" id="{EF02C2B9-7CED-4AA1-AFD5-7132F9704FCD}"/>
              </a:ext>
            </a:extLst>
          </p:cNvPr>
          <p:cNvSpPr/>
          <p:nvPr/>
        </p:nvSpPr>
        <p:spPr>
          <a:xfrm>
            <a:off x="-1" y="2654082"/>
            <a:ext cx="12192001"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0" y="2671240"/>
            <a:ext cx="12180888"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“POST TRUTH”</a:t>
            </a:r>
          </a:p>
        </p:txBody>
      </p:sp>
    </p:spTree>
    <p:extLst>
      <p:ext uri="{BB962C8B-B14F-4D97-AF65-F5344CB8AC3E}">
        <p14:creationId xmlns:p14="http://schemas.microsoft.com/office/powerpoint/2010/main" val="368030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475" y="2191657"/>
            <a:ext cx="5390498" cy="4621837"/>
          </a:xfrm>
        </p:spPr>
        <p:txBody>
          <a:bodyPr>
            <a:normAutofit/>
          </a:bodyPr>
          <a:lstStyle/>
          <a:p>
            <a:r>
              <a:rPr lang="en-CA" dirty="0"/>
              <a:t>“The belief in what you feel to be true rather than what the facts will support”</a:t>
            </a:r>
          </a:p>
          <a:p>
            <a:r>
              <a:rPr lang="en-US" dirty="0"/>
              <a:t>The discussion about truthiness and post-truth is very relevant to the discussion on “fake news”</a:t>
            </a:r>
          </a:p>
          <a:p>
            <a:endParaRPr lang="en-CA" dirty="0"/>
          </a:p>
        </p:txBody>
      </p:sp>
      <p:sp>
        <p:nvSpPr>
          <p:cNvPr id="4" name="Title 1">
            <a:extLst>
              <a:ext uri="{FF2B5EF4-FFF2-40B4-BE49-F238E27FC236}">
                <a16:creationId xmlns:a16="http://schemas.microsoft.com/office/drawing/2014/main" id="{243582A8-BA34-42A0-A386-9ACA2DE500A2}"/>
              </a:ext>
            </a:extLst>
          </p:cNvPr>
          <p:cNvSpPr>
            <a:spLocks noGrp="1"/>
          </p:cNvSpPr>
          <p:nvPr>
            <p:ph type="title"/>
          </p:nvPr>
        </p:nvSpPr>
        <p:spPr>
          <a:xfrm>
            <a:off x="371475" y="231775"/>
            <a:ext cx="7123792" cy="1325563"/>
          </a:xfrm>
        </p:spPr>
        <p:txBody>
          <a:bodyPr>
            <a:normAutofit/>
          </a:bodyPr>
          <a:lstStyle/>
          <a:p>
            <a:r>
              <a:rPr lang="en-CA" sz="8900" dirty="0"/>
              <a:t>TRUTHINESS</a:t>
            </a:r>
          </a:p>
        </p:txBody>
      </p:sp>
      <p:sp>
        <p:nvSpPr>
          <p:cNvPr id="6" name="Title 1">
            <a:extLst>
              <a:ext uri="{FF2B5EF4-FFF2-40B4-BE49-F238E27FC236}">
                <a16:creationId xmlns:a16="http://schemas.microsoft.com/office/drawing/2014/main" id="{BBCCF62A-8712-44F0-8728-7388BCB9E028}"/>
              </a:ext>
            </a:extLst>
          </p:cNvPr>
          <p:cNvSpPr txBox="1">
            <a:spLocks/>
          </p:cNvSpPr>
          <p:nvPr/>
        </p:nvSpPr>
        <p:spPr>
          <a:xfrm>
            <a:off x="473075" y="1537267"/>
            <a:ext cx="3634468" cy="50369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sz="4000" dirty="0">
                <a:solidFill>
                  <a:schemeClr val="bg1">
                    <a:lumMod val="50000"/>
                  </a:schemeClr>
                </a:solidFill>
              </a:rPr>
              <a:t>DEFINITION</a:t>
            </a:r>
          </a:p>
        </p:txBody>
      </p:sp>
      <p:grpSp>
        <p:nvGrpSpPr>
          <p:cNvPr id="5" name="Group 4">
            <a:extLst>
              <a:ext uri="{FF2B5EF4-FFF2-40B4-BE49-F238E27FC236}">
                <a16:creationId xmlns:a16="http://schemas.microsoft.com/office/drawing/2014/main" id="{63658A6F-07AC-4A53-B76A-C671817235BB}"/>
              </a:ext>
            </a:extLst>
          </p:cNvPr>
          <p:cNvGrpSpPr/>
          <p:nvPr/>
        </p:nvGrpSpPr>
        <p:grpSpPr>
          <a:xfrm>
            <a:off x="371475" y="1"/>
            <a:ext cx="11954554" cy="6858000"/>
            <a:chOff x="371475" y="1"/>
            <a:chExt cx="11954554" cy="6858000"/>
          </a:xfrm>
        </p:grpSpPr>
        <p:pic>
          <p:nvPicPr>
            <p:cNvPr id="2050" name="Picture 2">
              <a:extLst>
                <a:ext uri="{FF2B5EF4-FFF2-40B4-BE49-F238E27FC236}">
                  <a16:creationId xmlns:a16="http://schemas.microsoft.com/office/drawing/2014/main" id="{8C090202-732F-42CE-B238-6C121A25D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5" t="9798" r="2121" b="5070"/>
            <a:stretch/>
          </p:blipFill>
          <p:spPr bwMode="auto">
            <a:xfrm>
              <a:off x="6008713" y="1"/>
              <a:ext cx="6317316"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A8A31A6D-7C2A-46E9-918A-7AABACE9E3F2}"/>
                </a:ext>
              </a:extLst>
            </p:cNvPr>
            <p:cNvSpPr txBox="1"/>
            <p:nvPr/>
          </p:nvSpPr>
          <p:spPr>
            <a:xfrm>
              <a:off x="371475" y="6474940"/>
              <a:ext cx="6307282" cy="338554"/>
            </a:xfrm>
            <a:prstGeom prst="rect">
              <a:avLst/>
            </a:prstGeom>
            <a:noFill/>
          </p:spPr>
          <p:txBody>
            <a:bodyPr wrap="square">
              <a:spAutoFit/>
            </a:bodyPr>
            <a:lstStyle/>
            <a:p>
              <a:r>
                <a:rPr lang="en-CA" sz="1600" b="1" dirty="0"/>
                <a:t>Truthiness Cartoon By Greg Williams CCBY-SA 2.5 </a:t>
              </a:r>
              <a:r>
                <a:rPr lang="en-CA" sz="1600" b="1" dirty="0" err="1"/>
                <a:t>Wikiworld</a:t>
              </a:r>
              <a:endParaRPr lang="en-CA" sz="1600" b="1" dirty="0"/>
            </a:p>
          </p:txBody>
        </p:sp>
      </p:grpSp>
    </p:spTree>
    <p:extLst>
      <p:ext uri="{BB962C8B-B14F-4D97-AF65-F5344CB8AC3E}">
        <p14:creationId xmlns:p14="http://schemas.microsoft.com/office/powerpoint/2010/main" val="2041275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People map. communication and social networks map illustration Free Vector">
            <a:extLst>
              <a:ext uri="{FF2B5EF4-FFF2-40B4-BE49-F238E27FC236}">
                <a16:creationId xmlns:a16="http://schemas.microsoft.com/office/drawing/2014/main" id="{0907E372-BBC0-43B6-9C27-90C7798E54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40" b="4607"/>
          <a:stretch/>
        </p:blipFill>
        <p:spPr bwMode="auto">
          <a:xfrm>
            <a:off x="88428" y="403555"/>
            <a:ext cx="6130944" cy="5631460"/>
          </a:xfrm>
          <a:prstGeom prst="rect">
            <a:avLst/>
          </a:prstGeom>
          <a:noFill/>
          <a:extLst>
            <a:ext uri="{909E8E84-426E-40DD-AFC4-6F175D3DCCD1}">
              <a14:hiddenFill xmlns:a14="http://schemas.microsoft.com/office/drawing/2010/main">
                <a:solidFill>
                  <a:srgbClr val="FFFFFF"/>
                </a:solidFill>
              </a14:hiddenFill>
            </a:ext>
          </a:extLst>
        </p:spPr>
      </p:pic>
      <p:sp>
        <p:nvSpPr>
          <p:cNvPr id="21505" name="Title 1"/>
          <p:cNvSpPr>
            <a:spLocks noGrp="1"/>
          </p:cNvSpPr>
          <p:nvPr>
            <p:ph type="title"/>
          </p:nvPr>
        </p:nvSpPr>
        <p:spPr>
          <a:xfrm>
            <a:off x="6342743" y="239996"/>
            <a:ext cx="5849257" cy="1325563"/>
          </a:xfrm>
        </p:spPr>
        <p:txBody>
          <a:bodyPr>
            <a:normAutofit/>
          </a:bodyPr>
          <a:lstStyle/>
          <a:p>
            <a:r>
              <a:rPr lang="en-US" dirty="0"/>
              <a:t>Social Structure</a:t>
            </a:r>
          </a:p>
        </p:txBody>
      </p:sp>
      <p:sp>
        <p:nvSpPr>
          <p:cNvPr id="4" name="Content Placeholder 2">
            <a:extLst>
              <a:ext uri="{FF2B5EF4-FFF2-40B4-BE49-F238E27FC236}">
                <a16:creationId xmlns:a16="http://schemas.microsoft.com/office/drawing/2014/main" id="{A2B1CEF3-CEC0-4569-9931-1B7105D36226}"/>
              </a:ext>
            </a:extLst>
          </p:cNvPr>
          <p:cNvSpPr txBox="1">
            <a:spLocks/>
          </p:cNvSpPr>
          <p:nvPr/>
        </p:nvSpPr>
        <p:spPr>
          <a:xfrm>
            <a:off x="6342743" y="1679716"/>
            <a:ext cx="5477781" cy="46002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Social structure refers to the way society is organized.</a:t>
            </a:r>
          </a:p>
          <a:p>
            <a:r>
              <a:rPr lang="en-US" dirty="0"/>
              <a:t>The basic elements of a social structure are statuses, roles, groups and institutions.</a:t>
            </a:r>
          </a:p>
          <a:p>
            <a:r>
              <a:rPr lang="en-US" dirty="0"/>
              <a:t>In subsequent chapters, we will discuss statuses, roles and groups.</a:t>
            </a:r>
          </a:p>
          <a:p>
            <a:r>
              <a:rPr lang="en-US" dirty="0"/>
              <a:t>But here we will focus on the importance of social institutions and the way the are linked to social problems.</a:t>
            </a:r>
          </a:p>
        </p:txBody>
      </p:sp>
      <p:sp>
        <p:nvSpPr>
          <p:cNvPr id="6" name="TextBox 5">
            <a:hlinkClick r:id="rId4"/>
            <a:extLst>
              <a:ext uri="{FF2B5EF4-FFF2-40B4-BE49-F238E27FC236}">
                <a16:creationId xmlns:a16="http://schemas.microsoft.com/office/drawing/2014/main" id="{81341EE2-CBC4-44FA-8E52-51A11F88AAF7}"/>
              </a:ext>
            </a:extLst>
          </p:cNvPr>
          <p:cNvSpPr txBox="1"/>
          <p:nvPr/>
        </p:nvSpPr>
        <p:spPr>
          <a:xfrm>
            <a:off x="0" y="6280007"/>
            <a:ext cx="6096000" cy="369332"/>
          </a:xfrm>
          <a:prstGeom prst="rect">
            <a:avLst/>
          </a:prstGeom>
          <a:noFill/>
        </p:spPr>
        <p:txBody>
          <a:bodyPr wrap="square">
            <a:spAutoFit/>
          </a:bodyPr>
          <a:lstStyle/>
          <a:p>
            <a:pPr algn="ctr"/>
            <a:r>
              <a:rPr lang="en-CA" b="1" dirty="0"/>
              <a:t>Image by macrovector - freepik.com</a:t>
            </a:r>
          </a:p>
        </p:txBody>
      </p:sp>
    </p:spTree>
    <p:extLst>
      <p:ext uri="{BB962C8B-B14F-4D97-AF65-F5344CB8AC3E}">
        <p14:creationId xmlns:p14="http://schemas.microsoft.com/office/powerpoint/2010/main" val="3319328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820524" cy="1325563"/>
          </a:xfrm>
        </p:spPr>
        <p:txBody>
          <a:bodyPr/>
          <a:lstStyle/>
          <a:p>
            <a:r>
              <a:rPr lang="en-CA" dirty="0"/>
              <a:t>Social Institutions</a:t>
            </a:r>
          </a:p>
        </p:txBody>
      </p:sp>
      <p:sp>
        <p:nvSpPr>
          <p:cNvPr id="3" name="Content Placeholder 2"/>
          <p:cNvSpPr>
            <a:spLocks noGrp="1"/>
          </p:cNvSpPr>
          <p:nvPr>
            <p:ph idx="1"/>
          </p:nvPr>
        </p:nvSpPr>
        <p:spPr>
          <a:xfrm>
            <a:off x="371475" y="1677526"/>
            <a:ext cx="4548868" cy="4299082"/>
          </a:xfrm>
        </p:spPr>
        <p:txBody>
          <a:bodyPr>
            <a:normAutofit/>
          </a:bodyPr>
          <a:lstStyle/>
          <a:p>
            <a:r>
              <a:rPr lang="en-CA" dirty="0"/>
              <a:t>The most recognized social institutions are:</a:t>
            </a:r>
          </a:p>
          <a:p>
            <a:pPr lvl="1"/>
            <a:r>
              <a:rPr lang="en-CA" dirty="0"/>
              <a:t>Family</a:t>
            </a:r>
          </a:p>
          <a:p>
            <a:pPr lvl="1"/>
            <a:r>
              <a:rPr lang="en-CA" dirty="0"/>
              <a:t>Religion</a:t>
            </a:r>
          </a:p>
          <a:p>
            <a:pPr lvl="1"/>
            <a:r>
              <a:rPr lang="en-CA" dirty="0"/>
              <a:t>Government</a:t>
            </a:r>
          </a:p>
          <a:p>
            <a:pPr lvl="1"/>
            <a:r>
              <a:rPr lang="en-CA" dirty="0"/>
              <a:t>Economy</a:t>
            </a:r>
          </a:p>
          <a:p>
            <a:pPr lvl="1"/>
            <a:r>
              <a:rPr lang="en-CA" dirty="0"/>
              <a:t>Education</a:t>
            </a:r>
          </a:p>
          <a:p>
            <a:pPr lvl="1"/>
            <a:r>
              <a:rPr lang="en-CA" dirty="0"/>
              <a:t>Culture</a:t>
            </a:r>
          </a:p>
          <a:p>
            <a:pPr lvl="1"/>
            <a:r>
              <a:rPr lang="en-CA" dirty="0"/>
              <a:t>Media</a:t>
            </a:r>
          </a:p>
          <a:p>
            <a:pPr lvl="1"/>
            <a:r>
              <a:rPr lang="en-CA" dirty="0"/>
              <a:t>Policing</a:t>
            </a:r>
          </a:p>
        </p:txBody>
      </p:sp>
      <p:grpSp>
        <p:nvGrpSpPr>
          <p:cNvPr id="13" name="Group 12">
            <a:extLst>
              <a:ext uri="{FF2B5EF4-FFF2-40B4-BE49-F238E27FC236}">
                <a16:creationId xmlns:a16="http://schemas.microsoft.com/office/drawing/2014/main" id="{C0D841A8-830D-4BD6-951D-C4EF7C9B3DA1}"/>
              </a:ext>
            </a:extLst>
          </p:cNvPr>
          <p:cNvGrpSpPr/>
          <p:nvPr/>
        </p:nvGrpSpPr>
        <p:grpSpPr>
          <a:xfrm>
            <a:off x="6107111" y="0"/>
            <a:ext cx="6092921" cy="6883873"/>
            <a:chOff x="6107111" y="0"/>
            <a:chExt cx="6092921" cy="6883873"/>
          </a:xfrm>
        </p:grpSpPr>
        <p:pic>
          <p:nvPicPr>
            <p:cNvPr id="10" name="Picture 9" descr="A picture containing aisle, colonnade&#10;&#10;Description automatically generated">
              <a:extLst>
                <a:ext uri="{FF2B5EF4-FFF2-40B4-BE49-F238E27FC236}">
                  <a16:creationId xmlns:a16="http://schemas.microsoft.com/office/drawing/2014/main" id="{BBB93A35-C91C-4211-864F-91094FCBC5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989" b="8522"/>
            <a:stretch/>
          </p:blipFill>
          <p:spPr>
            <a:xfrm>
              <a:off x="6221320" y="0"/>
              <a:ext cx="5978712" cy="6858000"/>
            </a:xfrm>
            <a:prstGeom prst="rect">
              <a:avLst/>
            </a:prstGeom>
          </p:spPr>
        </p:pic>
        <p:sp>
          <p:nvSpPr>
            <p:cNvPr id="12" name="Rectangle 11">
              <a:extLst>
                <a:ext uri="{FF2B5EF4-FFF2-40B4-BE49-F238E27FC236}">
                  <a16:creationId xmlns:a16="http://schemas.microsoft.com/office/drawing/2014/main" id="{3F352A5A-D257-43FD-935D-5978FC8A3F99}"/>
                </a:ext>
              </a:extLst>
            </p:cNvPr>
            <p:cNvSpPr/>
            <p:nvPr/>
          </p:nvSpPr>
          <p:spPr>
            <a:xfrm>
              <a:off x="6221320" y="6019800"/>
              <a:ext cx="5970681" cy="86407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66BFFD8-51F3-46DA-9401-4446515F9DFE}"/>
                </a:ext>
              </a:extLst>
            </p:cNvPr>
            <p:cNvSpPr txBox="1"/>
            <p:nvPr/>
          </p:nvSpPr>
          <p:spPr>
            <a:xfrm>
              <a:off x="6107111" y="6363258"/>
              <a:ext cx="6084889" cy="338554"/>
            </a:xfrm>
            <a:prstGeom prst="rect">
              <a:avLst/>
            </a:prstGeom>
            <a:noFill/>
          </p:spPr>
          <p:txBody>
            <a:bodyPr wrap="square">
              <a:spAutoFit/>
            </a:bodyPr>
            <a:lstStyle/>
            <a:p>
              <a:pPr algn="ctr"/>
              <a:r>
                <a:rPr lang="en-US" sz="1600" b="1" i="0" dirty="0">
                  <a:solidFill>
                    <a:schemeClr val="bg1"/>
                  </a:solidFill>
                  <a:effectLst/>
                </a:rPr>
                <a:t>Photo by </a:t>
              </a:r>
              <a:r>
                <a:rPr lang="en-US" sz="1600" b="1" i="0" dirty="0">
                  <a:solidFill>
                    <a:schemeClr val="bg1"/>
                  </a:solidFill>
                  <a:effectLst/>
                  <a:hlinkClick r:id="rId4">
                    <a:extLst>
                      <a:ext uri="{A12FA001-AC4F-418D-AE19-62706E023703}">
                        <ahyp:hlinkClr xmlns:ahyp="http://schemas.microsoft.com/office/drawing/2018/hyperlinkcolor" val="tx"/>
                      </a:ext>
                    </a:extLst>
                  </a:hlinkClick>
                </a:rPr>
                <a:t>Daniele Colucci</a:t>
              </a:r>
              <a:r>
                <a:rPr lang="en-US" sz="1600" b="1" i="0" dirty="0">
                  <a:solidFill>
                    <a:schemeClr val="bg1"/>
                  </a:solidFill>
                  <a:effectLst/>
                </a:rPr>
                <a:t> on </a:t>
              </a:r>
              <a:r>
                <a:rPr lang="en-US" sz="1600" b="1" i="0" dirty="0" err="1">
                  <a:solidFill>
                    <a:schemeClr val="bg1"/>
                  </a:solidFill>
                  <a:effectLst/>
                  <a:hlinkClick r:id="rId5">
                    <a:extLst>
                      <a:ext uri="{A12FA001-AC4F-418D-AE19-62706E023703}">
                        <ahyp:hlinkClr xmlns:ahyp="http://schemas.microsoft.com/office/drawing/2018/hyperlinkcolor" val="tx"/>
                      </a:ext>
                    </a:extLst>
                  </a:hlinkClick>
                </a:rPr>
                <a:t>Unsplash</a:t>
              </a:r>
              <a:endParaRPr lang="en-CA" sz="1600" b="1" dirty="0">
                <a:solidFill>
                  <a:schemeClr val="bg1"/>
                </a:solidFill>
              </a:endParaRPr>
            </a:p>
          </p:txBody>
        </p:sp>
      </p:grpSp>
    </p:spTree>
    <p:extLst>
      <p:ext uri="{BB962C8B-B14F-4D97-AF65-F5344CB8AC3E}">
        <p14:creationId xmlns:p14="http://schemas.microsoft.com/office/powerpoint/2010/main" val="2318584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Homelessness Social Action Video">
            <a:hlinkClick r:id="" action="ppaction://media"/>
            <a:extLst>
              <a:ext uri="{FF2B5EF4-FFF2-40B4-BE49-F238E27FC236}">
                <a16:creationId xmlns:a16="http://schemas.microsoft.com/office/drawing/2014/main" id="{F0F2A0CE-C17C-49F4-8214-04E7936ACD81}"/>
              </a:ext>
            </a:extLst>
          </p:cNvPr>
          <p:cNvPicPr>
            <a:picLocks noRot="1" noChangeAspect="1"/>
          </p:cNvPicPr>
          <p:nvPr>
            <a:videoFile r:link="rId1"/>
          </p:nvPr>
        </p:nvPicPr>
        <p:blipFill>
          <a:blip r:embed="rId4"/>
          <a:stretch>
            <a:fillRect/>
          </a:stretch>
        </p:blipFill>
        <p:spPr>
          <a:xfrm>
            <a:off x="-11112" y="0"/>
            <a:ext cx="12203112" cy="6858000"/>
          </a:xfrm>
          <a:prstGeom prst="rect">
            <a:avLst/>
          </a:prstGeom>
        </p:spPr>
      </p:pic>
      <p:pic>
        <p:nvPicPr>
          <p:cNvPr id="4" name="Picture 3">
            <a:extLst>
              <a:ext uri="{FF2B5EF4-FFF2-40B4-BE49-F238E27FC236}">
                <a16:creationId xmlns:a16="http://schemas.microsoft.com/office/drawing/2014/main" id="{A78ED6CD-C4A9-409A-A61C-52B6BA81CAC9}"/>
              </a:ext>
            </a:extLst>
          </p:cNvPr>
          <p:cNvPicPr>
            <a:picLocks noChangeAspect="1"/>
          </p:cNvPicPr>
          <p:nvPr/>
        </p:nvPicPr>
        <p:blipFill rotWithShape="1">
          <a:blip r:embed="rId5"/>
          <a:srcRect t="5600" b="5866"/>
          <a:stretch/>
        </p:blipFill>
        <p:spPr>
          <a:xfrm>
            <a:off x="-11113" y="-1"/>
            <a:ext cx="12203113" cy="6850063"/>
          </a:xfrm>
          <a:prstGeom prst="rect">
            <a:avLst/>
          </a:prstGeom>
        </p:spPr>
      </p:pic>
      <p:sp>
        <p:nvSpPr>
          <p:cNvPr id="6" name="Rectangle 5">
            <a:extLst>
              <a:ext uri="{FF2B5EF4-FFF2-40B4-BE49-F238E27FC236}">
                <a16:creationId xmlns:a16="http://schemas.microsoft.com/office/drawing/2014/main" id="{EF02C2B9-7CED-4AA1-AFD5-7132F9704FCD}"/>
              </a:ext>
            </a:extLst>
          </p:cNvPr>
          <p:cNvSpPr/>
          <p:nvPr/>
        </p:nvSpPr>
        <p:spPr>
          <a:xfrm>
            <a:off x="-1" y="2654082"/>
            <a:ext cx="12192001"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0" y="2671240"/>
            <a:ext cx="12180888"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HOMELESSNESS – SOCIAL ACTION</a:t>
            </a:r>
          </a:p>
        </p:txBody>
      </p:sp>
    </p:spTree>
    <p:extLst>
      <p:ext uri="{BB962C8B-B14F-4D97-AF65-F5344CB8AC3E}">
        <p14:creationId xmlns:p14="http://schemas.microsoft.com/office/powerpoint/2010/main" val="81151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Shallow Focus Photography of Cafe Late Stock Photo">
            <a:extLst>
              <a:ext uri="{FF2B5EF4-FFF2-40B4-BE49-F238E27FC236}">
                <a16:creationId xmlns:a16="http://schemas.microsoft.com/office/drawing/2014/main" id="{3F08C08B-4639-432D-9FDE-C17DD94298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86" t="10265" r="1813" b="10357"/>
          <a:stretch/>
        </p:blipFill>
        <p:spPr bwMode="auto">
          <a:xfrm>
            <a:off x="0" y="-1"/>
            <a:ext cx="12192000" cy="68942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0"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hlinkClick r:id="rId4"/>
            <a:extLst>
              <a:ext uri="{FF2B5EF4-FFF2-40B4-BE49-F238E27FC236}">
                <a16:creationId xmlns:a16="http://schemas.microsoft.com/office/drawing/2014/main" id="{CD38ECDD-D1B0-4111-B7B3-588BA6D0822E}"/>
              </a:ext>
            </a:extLst>
          </p:cNvPr>
          <p:cNvSpPr txBox="1"/>
          <p:nvPr/>
        </p:nvSpPr>
        <p:spPr>
          <a:xfrm>
            <a:off x="6677005" y="6341118"/>
            <a:ext cx="3790950" cy="369332"/>
          </a:xfrm>
          <a:prstGeom prst="rect">
            <a:avLst/>
          </a:prstGeom>
          <a:noFill/>
        </p:spPr>
        <p:txBody>
          <a:bodyPr wrap="square">
            <a:spAutoFit/>
          </a:bodyPr>
          <a:lstStyle/>
          <a:p>
            <a:r>
              <a:rPr lang="fi-FI" b="1" i="0" dirty="0">
                <a:solidFill>
                  <a:schemeClr val="bg1"/>
                </a:solidFill>
                <a:effectLst/>
                <a:latin typeface="PlusJakartaSans"/>
              </a:rPr>
              <a:t>Photo by Kevin Menajang Pexels.com</a:t>
            </a:r>
            <a:endParaRPr lang="en-CA" b="1" dirty="0">
              <a:solidFill>
                <a:schemeClr val="bg1"/>
              </a:solidFill>
            </a:endParaRPr>
          </a:p>
        </p:txBody>
      </p:sp>
    </p:spTree>
    <p:extLst>
      <p:ext uri="{BB962C8B-B14F-4D97-AF65-F5344CB8AC3E}">
        <p14:creationId xmlns:p14="http://schemas.microsoft.com/office/powerpoint/2010/main" val="2944163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88EBE9-019F-44F9-9AD6-EC722051B4B5}"/>
              </a:ext>
            </a:extLst>
          </p:cNvPr>
          <p:cNvGrpSpPr/>
          <p:nvPr/>
        </p:nvGrpSpPr>
        <p:grpSpPr>
          <a:xfrm>
            <a:off x="-1" y="0"/>
            <a:ext cx="12192001" cy="6930437"/>
            <a:chOff x="-1" y="0"/>
            <a:chExt cx="12203114" cy="6930437"/>
          </a:xfrm>
        </p:grpSpPr>
        <p:pic>
          <p:nvPicPr>
            <p:cNvPr id="3" name="Picture 2" descr="A group of people sitting on stools posing for the camera&#10;&#10;Description automatically generated">
              <a:extLst>
                <a:ext uri="{FF2B5EF4-FFF2-40B4-BE49-F238E27FC236}">
                  <a16:creationId xmlns:a16="http://schemas.microsoft.com/office/drawing/2014/main" id="{E9E58E22-3484-4EEE-82E2-1B180FA04C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2031" b="11718"/>
            <a:stretch/>
          </p:blipFill>
          <p:spPr>
            <a:xfrm>
              <a:off x="11112" y="0"/>
              <a:ext cx="12192001" cy="6858000"/>
            </a:xfrm>
            <a:prstGeom prst="rect">
              <a:avLst/>
            </a:prstGeom>
          </p:spPr>
        </p:pic>
        <p:sp>
          <p:nvSpPr>
            <p:cNvPr id="6" name="Rectangle 5">
              <a:extLst>
                <a:ext uri="{FF2B5EF4-FFF2-40B4-BE49-F238E27FC236}">
                  <a16:creationId xmlns:a16="http://schemas.microsoft.com/office/drawing/2014/main" id="{EF02C2B9-7CED-4AA1-AFD5-7132F9704FCD}"/>
                </a:ext>
              </a:extLst>
            </p:cNvPr>
            <p:cNvSpPr/>
            <p:nvPr/>
          </p:nvSpPr>
          <p:spPr>
            <a:xfrm>
              <a:off x="-1" y="2654082"/>
              <a:ext cx="12192001"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1" y="2671240"/>
              <a:ext cx="12180889"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GROUP WORK</a:t>
              </a:r>
            </a:p>
          </p:txBody>
        </p:sp>
        <p:sp>
          <p:nvSpPr>
            <p:cNvPr id="8" name="Rectangle 7">
              <a:extLst>
                <a:ext uri="{FF2B5EF4-FFF2-40B4-BE49-F238E27FC236}">
                  <a16:creationId xmlns:a16="http://schemas.microsoft.com/office/drawing/2014/main" id="{F85CC086-5E5E-44A4-819B-D1EE7AA53D13}"/>
                </a:ext>
              </a:extLst>
            </p:cNvPr>
            <p:cNvSpPr/>
            <p:nvPr/>
          </p:nvSpPr>
          <p:spPr>
            <a:xfrm>
              <a:off x="-1" y="5676900"/>
              <a:ext cx="12203114" cy="1253537"/>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29C5D21-33F4-4902-B659-FB0552FB9C56}"/>
                </a:ext>
              </a:extLst>
            </p:cNvPr>
            <p:cNvSpPr txBox="1"/>
            <p:nvPr/>
          </p:nvSpPr>
          <p:spPr>
            <a:xfrm>
              <a:off x="371475" y="6374576"/>
              <a:ext cx="11449049" cy="369332"/>
            </a:xfrm>
            <a:prstGeom prst="rect">
              <a:avLst/>
            </a:prstGeom>
            <a:noFill/>
          </p:spPr>
          <p:txBody>
            <a:bodyPr wrap="square">
              <a:spAutoFit/>
            </a:bodyPr>
            <a:lstStyle/>
            <a:p>
              <a:pPr algn="ctr"/>
              <a:r>
                <a:rPr lang="en-US" sz="1800" b="1" i="0" dirty="0">
                  <a:solidFill>
                    <a:schemeClr val="bg1"/>
                  </a:solidFill>
                  <a:effectLst/>
                  <a:latin typeface="Calibri" panose="020F0502020204030204" pitchFamily="34" charset="0"/>
                  <a:cs typeface="Calibri" panose="020F0502020204030204" pitchFamily="34" charset="0"/>
                </a:rPr>
                <a:t>Diverse Group Photo by </a:t>
              </a:r>
              <a:r>
                <a:rPr lang="en-US" sz="1800" b="1" i="0" dirty="0">
                  <a:solidFill>
                    <a:schemeClr val="bg1"/>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freepik.com</a:t>
              </a:r>
              <a:endParaRPr lang="en-CA" b="1" dirty="0">
                <a:solidFill>
                  <a:schemeClr val="bg1"/>
                </a:solidFill>
              </a:endParaRPr>
            </a:p>
          </p:txBody>
        </p:sp>
      </p:grpSp>
    </p:spTree>
    <p:extLst>
      <p:ext uri="{BB962C8B-B14F-4D97-AF65-F5344CB8AC3E}">
        <p14:creationId xmlns:p14="http://schemas.microsoft.com/office/powerpoint/2010/main" val="1677846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3974" y="239996"/>
            <a:ext cx="5976551" cy="1325563"/>
          </a:xfrm>
        </p:spPr>
        <p:txBody>
          <a:bodyPr>
            <a:normAutofit/>
          </a:bodyPr>
          <a:lstStyle/>
          <a:p>
            <a:r>
              <a:rPr lang="en-CA" dirty="0"/>
              <a:t>LEARNING OUTCOMES</a:t>
            </a:r>
          </a:p>
        </p:txBody>
      </p:sp>
      <p:sp>
        <p:nvSpPr>
          <p:cNvPr id="3" name="Content Placeholder 2"/>
          <p:cNvSpPr>
            <a:spLocks noGrp="1"/>
          </p:cNvSpPr>
          <p:nvPr>
            <p:ph idx="1"/>
          </p:nvPr>
        </p:nvSpPr>
        <p:spPr>
          <a:xfrm>
            <a:off x="5986848" y="1557338"/>
            <a:ext cx="5976552" cy="5060666"/>
          </a:xfrm>
        </p:spPr>
        <p:txBody>
          <a:bodyPr>
            <a:noAutofit/>
          </a:bodyPr>
          <a:lstStyle/>
          <a:p>
            <a:pPr fontAlgn="ctr"/>
            <a:r>
              <a:rPr lang="en-US" sz="1800" b="1" i="0" dirty="0">
                <a:solidFill>
                  <a:srgbClr val="252327"/>
                </a:solidFill>
                <a:effectLst/>
              </a:rPr>
              <a:t>At the end of this session, you will be able to:</a:t>
            </a:r>
            <a:endParaRPr lang="en-US" sz="1800" b="1" dirty="0">
              <a:effectLst/>
            </a:endParaRPr>
          </a:p>
          <a:p>
            <a:r>
              <a:rPr lang="en-US" sz="1800" b="0" i="0" u="none" strike="noStrike" baseline="0" dirty="0"/>
              <a:t>Explain the concept of ideology and how various forms of Ideology differ</a:t>
            </a:r>
          </a:p>
          <a:p>
            <a:r>
              <a:rPr lang="en-US" sz="1800" b="0" i="0" u="none" strike="noStrike" baseline="0" dirty="0"/>
              <a:t>Determine how dominant ideologies socially construct our understanding of social problems.</a:t>
            </a:r>
          </a:p>
          <a:p>
            <a:r>
              <a:rPr lang="en-US" sz="1800" b="0" i="0" u="none" strike="noStrike" baseline="0" dirty="0"/>
              <a:t>Examine how counter ideologies challenge the assumptions embedded in dominant ideologies</a:t>
            </a:r>
          </a:p>
          <a:p>
            <a:r>
              <a:rPr lang="en-US" sz="1800" b="0" i="0" u="none" strike="noStrike" baseline="0" dirty="0"/>
              <a:t>Determine which ideologies shape your attitudes, values and behaviours in relation to social problems</a:t>
            </a:r>
          </a:p>
          <a:p>
            <a:r>
              <a:rPr lang="en-US" sz="1800" b="0" i="0" dirty="0">
                <a:solidFill>
                  <a:srgbClr val="252327"/>
                </a:solidFill>
                <a:effectLst/>
              </a:rPr>
              <a:t>Distinguish between individual problems and social problems</a:t>
            </a:r>
          </a:p>
          <a:p>
            <a:r>
              <a:rPr lang="en-US" sz="1800" b="0" i="0" dirty="0">
                <a:solidFill>
                  <a:srgbClr val="252327"/>
                </a:solidFill>
                <a:effectLst/>
              </a:rPr>
              <a:t>Define social problems through exploring characteristics of social problems</a:t>
            </a:r>
          </a:p>
          <a:p>
            <a:r>
              <a:rPr lang="en-US" sz="1800" b="0" i="0" dirty="0">
                <a:solidFill>
                  <a:srgbClr val="252327"/>
                </a:solidFill>
                <a:effectLst/>
              </a:rPr>
              <a:t>Explore methodology for transforming topics of study to researchable social problems</a:t>
            </a:r>
          </a:p>
          <a:p>
            <a:r>
              <a:rPr lang="en-US" sz="1800" b="0" i="0" dirty="0">
                <a:solidFill>
                  <a:srgbClr val="252327"/>
                </a:solidFill>
                <a:effectLst/>
              </a:rPr>
              <a:t>Understand social problems in context</a:t>
            </a:r>
            <a:endParaRPr lang="en-US" sz="1800" b="1" dirty="0"/>
          </a:p>
        </p:txBody>
      </p:sp>
      <p:grpSp>
        <p:nvGrpSpPr>
          <p:cNvPr id="9" name="Group 8">
            <a:extLst>
              <a:ext uri="{FF2B5EF4-FFF2-40B4-BE49-F238E27FC236}">
                <a16:creationId xmlns:a16="http://schemas.microsoft.com/office/drawing/2014/main" id="{FFB78E0A-ABDA-4A07-9C8B-6AD33AEE5A39}"/>
              </a:ext>
            </a:extLst>
          </p:cNvPr>
          <p:cNvGrpSpPr/>
          <p:nvPr/>
        </p:nvGrpSpPr>
        <p:grpSpPr>
          <a:xfrm>
            <a:off x="371475" y="895350"/>
            <a:ext cx="5724525" cy="5948878"/>
            <a:chOff x="371475" y="895350"/>
            <a:chExt cx="5724525" cy="5948878"/>
          </a:xfrm>
        </p:grpSpPr>
        <p:sp>
          <p:nvSpPr>
            <p:cNvPr id="10" name="TextBox 9">
              <a:hlinkClick r:id="rId3"/>
              <a:extLst>
                <a:ext uri="{FF2B5EF4-FFF2-40B4-BE49-F238E27FC236}">
                  <a16:creationId xmlns:a16="http://schemas.microsoft.com/office/drawing/2014/main" id="{6B167E50-1684-4ADF-B57F-6CEF9F0730DF}"/>
                </a:ext>
              </a:extLst>
            </p:cNvPr>
            <p:cNvSpPr txBox="1"/>
            <p:nvPr/>
          </p:nvSpPr>
          <p:spPr>
            <a:xfrm>
              <a:off x="371476" y="6474896"/>
              <a:ext cx="5724524" cy="369332"/>
            </a:xfrm>
            <a:prstGeom prst="rect">
              <a:avLst/>
            </a:prstGeom>
            <a:noFill/>
          </p:spPr>
          <p:txBody>
            <a:bodyPr wrap="square">
              <a:spAutoFit/>
            </a:bodyPr>
            <a:lstStyle/>
            <a:p>
              <a:pPr algn="ctr"/>
              <a:r>
                <a:rPr lang="en-US" b="1" dirty="0"/>
                <a:t>Image created by </a:t>
              </a:r>
              <a:r>
                <a:rPr lang="en-US" b="1" dirty="0" err="1">
                  <a:hlinkClick r:id="rId4">
                    <a:extLst>
                      <a:ext uri="{A12FA001-AC4F-418D-AE19-62706E023703}">
                        <ahyp:hlinkClr xmlns:ahyp="http://schemas.microsoft.com/office/drawing/2018/hyperlinkcolor" val="tx"/>
                      </a:ext>
                    </a:extLst>
                  </a:hlinkClick>
                </a:rPr>
                <a:t>macrovector</a:t>
              </a:r>
              <a:r>
                <a:rPr lang="en-US" b="1" dirty="0"/>
                <a:t> - freepik.com</a:t>
              </a:r>
              <a:endParaRPr lang="en-CA" b="1" dirty="0"/>
            </a:p>
          </p:txBody>
        </p:sp>
        <p:pic>
          <p:nvPicPr>
            <p:cNvPr id="11" name="Picture 2" descr="Isometric education illustration with books Free Vector">
              <a:extLst>
                <a:ext uri="{FF2B5EF4-FFF2-40B4-BE49-F238E27FC236}">
                  <a16:creationId xmlns:a16="http://schemas.microsoft.com/office/drawing/2014/main" id="{C1B6A293-1498-4F79-AE60-7D29403D37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97" t="7294" r="11803" b="14747"/>
            <a:stretch/>
          </p:blipFill>
          <p:spPr bwMode="auto">
            <a:xfrm>
              <a:off x="371475" y="895350"/>
              <a:ext cx="5178604" cy="5270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6111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73ED4A-BA8B-44D0-9FD2-21B1F319487A}"/>
              </a:ext>
            </a:extLst>
          </p:cNvPr>
          <p:cNvPicPr>
            <a:picLocks noChangeAspect="1"/>
          </p:cNvPicPr>
          <p:nvPr/>
        </p:nvPicPr>
        <p:blipFill rotWithShape="1">
          <a:blip r:embed="rId3"/>
          <a:srcRect t="5293" b="5491"/>
          <a:stretch/>
        </p:blipFill>
        <p:spPr>
          <a:xfrm>
            <a:off x="-40639" y="-1"/>
            <a:ext cx="12284889" cy="6850063"/>
          </a:xfrm>
          <a:prstGeom prst="rect">
            <a:avLst/>
          </a:prstGeom>
        </p:spPr>
      </p:pic>
      <p:sp>
        <p:nvSpPr>
          <p:cNvPr id="7" name="TextBox 6">
            <a:extLst>
              <a:ext uri="{FF2B5EF4-FFF2-40B4-BE49-F238E27FC236}">
                <a16:creationId xmlns:a16="http://schemas.microsoft.com/office/drawing/2014/main" id="{85400395-D7D0-417E-88DA-9356948C4EEE}"/>
              </a:ext>
            </a:extLst>
          </p:cNvPr>
          <p:cNvSpPr txBox="1"/>
          <p:nvPr/>
        </p:nvSpPr>
        <p:spPr>
          <a:xfrm>
            <a:off x="4926725" y="1907656"/>
            <a:ext cx="6258910" cy="3416320"/>
          </a:xfrm>
          <a:prstGeom prst="rect">
            <a:avLst/>
          </a:prstGeom>
          <a:noFill/>
        </p:spPr>
        <p:txBody>
          <a:bodyPr wrap="square">
            <a:spAutoFit/>
          </a:bodyPr>
          <a:lstStyle/>
          <a:p>
            <a:pPr marL="514350" indent="-514350">
              <a:buFont typeface="+mj-lt"/>
              <a:buAutoNum type="arabicPeriod"/>
            </a:pPr>
            <a:r>
              <a:rPr lang="en-US" sz="3600" dirty="0"/>
              <a:t>Individually post on the </a:t>
            </a:r>
            <a:r>
              <a:rPr lang="en-US" sz="3600" dirty="0" err="1"/>
              <a:t>Mentimeter</a:t>
            </a:r>
            <a:r>
              <a:rPr lang="en-US" sz="3600" dirty="0"/>
              <a:t> Word Cloud some Social Issues/Problems that concern you! </a:t>
            </a:r>
          </a:p>
          <a:p>
            <a:endParaRPr lang="en-US" sz="3600" b="1" dirty="0">
              <a:solidFill>
                <a:srgbClr val="C00000"/>
              </a:solidFill>
            </a:endParaRPr>
          </a:p>
          <a:p>
            <a:r>
              <a:rPr lang="en-US" sz="3600" b="1" dirty="0">
                <a:solidFill>
                  <a:srgbClr val="C00000"/>
                </a:solidFill>
              </a:rPr>
              <a:t>      Pick up to 5 </a:t>
            </a:r>
          </a:p>
        </p:txBody>
      </p:sp>
      <p:sp>
        <p:nvSpPr>
          <p:cNvPr id="8" name="Title 1">
            <a:extLst>
              <a:ext uri="{FF2B5EF4-FFF2-40B4-BE49-F238E27FC236}">
                <a16:creationId xmlns:a16="http://schemas.microsoft.com/office/drawing/2014/main" id="{A5C6D269-38B3-453C-86DC-83B46DCE9B47}"/>
              </a:ext>
            </a:extLst>
          </p:cNvPr>
          <p:cNvSpPr txBox="1">
            <a:spLocks/>
          </p:cNvSpPr>
          <p:nvPr/>
        </p:nvSpPr>
        <p:spPr>
          <a:xfrm>
            <a:off x="-12700" y="303496"/>
            <a:ext cx="5724525" cy="1205127"/>
          </a:xfrm>
          <a:prstGeom prst="rect">
            <a:avLst/>
          </a:prstGeom>
          <a:solidFill>
            <a:schemeClr val="bg1"/>
          </a:solidFill>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dirty="0"/>
              <a:t>   WORD CLOUD</a:t>
            </a:r>
          </a:p>
        </p:txBody>
      </p:sp>
    </p:spTree>
    <p:extLst>
      <p:ext uri="{BB962C8B-B14F-4D97-AF65-F5344CB8AC3E}">
        <p14:creationId xmlns:p14="http://schemas.microsoft.com/office/powerpoint/2010/main" val="3009825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5724525" cy="1325563"/>
          </a:xfrm>
        </p:spPr>
        <p:txBody>
          <a:bodyPr/>
          <a:lstStyle/>
          <a:p>
            <a:r>
              <a:rPr lang="en-CA" dirty="0"/>
              <a:t>GROUPWORK</a:t>
            </a:r>
          </a:p>
        </p:txBody>
      </p:sp>
      <p:sp>
        <p:nvSpPr>
          <p:cNvPr id="3" name="Content Placeholder 2"/>
          <p:cNvSpPr>
            <a:spLocks noGrp="1"/>
          </p:cNvSpPr>
          <p:nvPr>
            <p:ph idx="1"/>
          </p:nvPr>
        </p:nvSpPr>
        <p:spPr>
          <a:xfrm>
            <a:off x="534390" y="2040333"/>
            <a:ext cx="5561610" cy="4299082"/>
          </a:xfrm>
        </p:spPr>
        <p:txBody>
          <a:bodyPr>
            <a:normAutofit/>
          </a:bodyPr>
          <a:lstStyle/>
          <a:p>
            <a:pPr marL="0" indent="0">
              <a:buNone/>
            </a:pPr>
            <a:r>
              <a:rPr lang="en-US" dirty="0"/>
              <a:t>In your groups…</a:t>
            </a:r>
          </a:p>
          <a:p>
            <a:pPr marL="514350" indent="-514350">
              <a:buFont typeface="+mj-lt"/>
              <a:buAutoNum type="arabicPeriod"/>
            </a:pPr>
            <a:r>
              <a:rPr lang="en-US" dirty="0"/>
              <a:t>Name some social problems that you are concerned about ?</a:t>
            </a:r>
          </a:p>
          <a:p>
            <a:pPr marL="514350" indent="-514350">
              <a:buFont typeface="+mj-lt"/>
              <a:buAutoNum type="arabicPeriod"/>
            </a:pPr>
            <a:r>
              <a:rPr lang="en-US" dirty="0"/>
              <a:t>Why are you concerned about it, Individually and or as a group?</a:t>
            </a:r>
          </a:p>
          <a:p>
            <a:pPr marL="514350" indent="-514350">
              <a:buFont typeface="+mj-lt"/>
              <a:buAutoNum type="arabicPeriod"/>
            </a:pPr>
            <a:r>
              <a:rPr lang="en-US" dirty="0"/>
              <a:t>What part does society have to play in this problem?</a:t>
            </a:r>
          </a:p>
          <a:p>
            <a:pPr marL="514350" indent="-514350">
              <a:buFont typeface="+mj-lt"/>
              <a:buAutoNum type="arabicPeriod"/>
            </a:pPr>
            <a:r>
              <a:rPr lang="en-US" dirty="0"/>
              <a:t>What are some possible solutions to the social problem? </a:t>
            </a:r>
          </a:p>
        </p:txBody>
      </p:sp>
      <p:sp>
        <p:nvSpPr>
          <p:cNvPr id="9" name="Title 1">
            <a:extLst>
              <a:ext uri="{FF2B5EF4-FFF2-40B4-BE49-F238E27FC236}">
                <a16:creationId xmlns:a16="http://schemas.microsoft.com/office/drawing/2014/main" id="{1DD60D55-4F1C-481E-9DDA-2A8C5B506B09}"/>
              </a:ext>
            </a:extLst>
          </p:cNvPr>
          <p:cNvSpPr txBox="1">
            <a:spLocks/>
          </p:cNvSpPr>
          <p:nvPr/>
        </p:nvSpPr>
        <p:spPr>
          <a:xfrm>
            <a:off x="371475" y="1557338"/>
            <a:ext cx="3634468" cy="50369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sz="4000" dirty="0">
                <a:solidFill>
                  <a:schemeClr val="bg1">
                    <a:lumMod val="50000"/>
                  </a:schemeClr>
                </a:solidFill>
              </a:rPr>
              <a:t>SOCIAL PROBLEMS</a:t>
            </a:r>
          </a:p>
        </p:txBody>
      </p:sp>
      <p:pic>
        <p:nvPicPr>
          <p:cNvPr id="48130" name="Picture 2" descr="Free Woman Protesting for Women's Rights  Stock Photo">
            <a:extLst>
              <a:ext uri="{FF2B5EF4-FFF2-40B4-BE49-F238E27FC236}">
                <a16:creationId xmlns:a16="http://schemas.microsoft.com/office/drawing/2014/main" id="{56A3D12B-7C03-4D93-BEBC-0994D9CC76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3" b="11562"/>
          <a:stretch/>
        </p:blipFill>
        <p:spPr bwMode="auto">
          <a:xfrm>
            <a:off x="6469063" y="0"/>
            <a:ext cx="5724525" cy="690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6112F98E-FE88-46BE-86AA-9D46D63E24C7}"/>
              </a:ext>
            </a:extLst>
          </p:cNvPr>
          <p:cNvSpPr txBox="1"/>
          <p:nvPr/>
        </p:nvSpPr>
        <p:spPr>
          <a:xfrm>
            <a:off x="6469063" y="6339415"/>
            <a:ext cx="5711825" cy="369332"/>
          </a:xfrm>
          <a:prstGeom prst="rect">
            <a:avLst/>
          </a:prstGeom>
          <a:noFill/>
        </p:spPr>
        <p:txBody>
          <a:bodyPr wrap="square">
            <a:spAutoFit/>
          </a:bodyPr>
          <a:lstStyle/>
          <a:p>
            <a:pPr algn="ctr"/>
            <a:r>
              <a:rPr lang="en-US" b="1" i="0" dirty="0">
                <a:solidFill>
                  <a:schemeClr val="bg1"/>
                </a:solidFill>
                <a:effectLst/>
                <a:latin typeface="PlusJakartaSans"/>
              </a:rPr>
              <a:t>Photo by </a:t>
            </a:r>
            <a:r>
              <a:rPr lang="en-US" b="1" i="0" dirty="0" err="1">
                <a:solidFill>
                  <a:schemeClr val="bg1"/>
                </a:solidFill>
                <a:effectLst/>
                <a:latin typeface="PlusJakartaSans"/>
              </a:rPr>
              <a:t>Duané</a:t>
            </a:r>
            <a:r>
              <a:rPr lang="en-US" b="1" i="0" dirty="0">
                <a:solidFill>
                  <a:schemeClr val="bg1"/>
                </a:solidFill>
                <a:effectLst/>
                <a:latin typeface="PlusJakartaSans"/>
              </a:rPr>
              <a:t> Viljoen</a:t>
            </a:r>
            <a:r>
              <a:rPr lang="en-US" b="1" dirty="0">
                <a:solidFill>
                  <a:schemeClr val="bg1"/>
                </a:solidFill>
                <a:latin typeface="PlusJakartaSans"/>
              </a:rPr>
              <a:t> – Pexels.com</a:t>
            </a:r>
            <a:endParaRPr lang="en-CA" b="1" dirty="0">
              <a:solidFill>
                <a:schemeClr val="bg1"/>
              </a:solidFill>
            </a:endParaRPr>
          </a:p>
        </p:txBody>
      </p:sp>
    </p:spTree>
    <p:extLst>
      <p:ext uri="{BB962C8B-B14F-4D97-AF65-F5344CB8AC3E}">
        <p14:creationId xmlns:p14="http://schemas.microsoft.com/office/powerpoint/2010/main" val="238272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FA514C-BBF6-4C5D-99CB-0CAE07DB88EF}"/>
              </a:ext>
            </a:extLst>
          </p:cNvPr>
          <p:cNvPicPr>
            <a:picLocks noChangeAspect="1"/>
          </p:cNvPicPr>
          <p:nvPr/>
        </p:nvPicPr>
        <p:blipFill rotWithShape="1">
          <a:blip r:embed="rId3"/>
          <a:srcRect l="25132" t="5714" r="74327" b="14709"/>
          <a:stretch/>
        </p:blipFill>
        <p:spPr>
          <a:xfrm flipH="1">
            <a:off x="0" y="-110359"/>
            <a:ext cx="12192000" cy="6968359"/>
          </a:xfrm>
          <a:prstGeom prst="rect">
            <a:avLst/>
          </a:prstGeom>
        </p:spPr>
      </p:pic>
      <p:sp>
        <p:nvSpPr>
          <p:cNvPr id="9" name="TextBox 8">
            <a:extLst>
              <a:ext uri="{FF2B5EF4-FFF2-40B4-BE49-F238E27FC236}">
                <a16:creationId xmlns:a16="http://schemas.microsoft.com/office/drawing/2014/main" id="{2B21B507-31F1-431C-80BB-76651CBCE6AC}"/>
              </a:ext>
            </a:extLst>
          </p:cNvPr>
          <p:cNvSpPr txBox="1"/>
          <p:nvPr/>
        </p:nvSpPr>
        <p:spPr>
          <a:xfrm>
            <a:off x="3556000" y="5903496"/>
            <a:ext cx="5079999" cy="400110"/>
          </a:xfrm>
          <a:prstGeom prst="rect">
            <a:avLst/>
          </a:prstGeom>
          <a:noFill/>
        </p:spPr>
        <p:txBody>
          <a:bodyPr wrap="square">
            <a:spAutoFit/>
          </a:bodyPr>
          <a:lstStyle/>
          <a:p>
            <a:pPr algn="ctr"/>
            <a:r>
              <a:rPr lang="en-CA" sz="2000" b="1" u="sng" dirty="0">
                <a:solidFill>
                  <a:schemeClr val="bg1"/>
                </a:solidFill>
                <a:hlinkClick r:id="rId4">
                  <a:extLst>
                    <a:ext uri="{A12FA001-AC4F-418D-AE19-62706E023703}">
                      <ahyp:hlinkClr xmlns:ahyp="http://schemas.microsoft.com/office/drawing/2018/hyperlinkcolor" val="tx"/>
                    </a:ext>
                  </a:extLst>
                </a:hlinkClick>
              </a:rPr>
              <a:t>https://canada.isidewith.com/</a:t>
            </a:r>
            <a:r>
              <a:rPr lang="en-CA" sz="2000" b="1" u="sng" dirty="0">
                <a:solidFill>
                  <a:schemeClr val="bg1"/>
                </a:solidFill>
              </a:rPr>
              <a:t>polls/social</a:t>
            </a:r>
          </a:p>
        </p:txBody>
      </p:sp>
      <p:pic>
        <p:nvPicPr>
          <p:cNvPr id="11" name="Picture 10">
            <a:extLst>
              <a:ext uri="{FF2B5EF4-FFF2-40B4-BE49-F238E27FC236}">
                <a16:creationId xmlns:a16="http://schemas.microsoft.com/office/drawing/2014/main" id="{FBB834A1-07F3-40F1-A306-62CF66266351}"/>
              </a:ext>
            </a:extLst>
          </p:cNvPr>
          <p:cNvPicPr>
            <a:picLocks noChangeAspect="1"/>
          </p:cNvPicPr>
          <p:nvPr/>
        </p:nvPicPr>
        <p:blipFill rotWithShape="1">
          <a:blip r:embed="rId5"/>
          <a:srcRect l="25232" t="12963" r="26157" b="3205"/>
          <a:stretch/>
        </p:blipFill>
        <p:spPr>
          <a:xfrm>
            <a:off x="3429000" y="105541"/>
            <a:ext cx="5334000" cy="5749159"/>
          </a:xfrm>
          <a:prstGeom prst="rect">
            <a:avLst/>
          </a:prstGeom>
        </p:spPr>
      </p:pic>
    </p:spTree>
    <p:extLst>
      <p:ext uri="{BB962C8B-B14F-4D97-AF65-F5344CB8AC3E}">
        <p14:creationId xmlns:p14="http://schemas.microsoft.com/office/powerpoint/2010/main" val="3903357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stion Mark on Chalk Board">
            <a:extLst>
              <a:ext uri="{FF2B5EF4-FFF2-40B4-BE49-F238E27FC236}">
                <a16:creationId xmlns:a16="http://schemas.microsoft.com/office/drawing/2014/main" id="{E11BB446-D02E-4C2A-8D34-57361FC2B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3AA21DE-D125-4736-8DBE-62BC5DF8E9C8}"/>
              </a:ext>
            </a:extLst>
          </p:cNvPr>
          <p:cNvSpPr txBox="1">
            <a:spLocks/>
          </p:cNvSpPr>
          <p:nvPr/>
        </p:nvSpPr>
        <p:spPr>
          <a:xfrm>
            <a:off x="376187" y="239996"/>
            <a:ext cx="10515600"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dirty="0">
                <a:solidFill>
                  <a:schemeClr val="bg1"/>
                </a:solidFill>
              </a:rPr>
              <a:t>QUESTIONS</a:t>
            </a:r>
          </a:p>
        </p:txBody>
      </p:sp>
      <p:sp>
        <p:nvSpPr>
          <p:cNvPr id="11" name="TextBox 10">
            <a:extLst>
              <a:ext uri="{FF2B5EF4-FFF2-40B4-BE49-F238E27FC236}">
                <a16:creationId xmlns:a16="http://schemas.microsoft.com/office/drawing/2014/main" id="{A14170A1-A79B-4D8A-AB56-AE6991DF9D57}"/>
              </a:ext>
            </a:extLst>
          </p:cNvPr>
          <p:cNvSpPr txBox="1"/>
          <p:nvPr/>
        </p:nvSpPr>
        <p:spPr>
          <a:xfrm>
            <a:off x="9045575" y="6433338"/>
            <a:ext cx="2955925" cy="369332"/>
          </a:xfrm>
          <a:prstGeom prst="rect">
            <a:avLst/>
          </a:prstGeom>
          <a:noFill/>
        </p:spPr>
        <p:txBody>
          <a:bodyPr wrap="square">
            <a:spAutoFit/>
          </a:bodyPr>
          <a:lstStyle/>
          <a:p>
            <a:r>
              <a:rPr lang="en-US" b="0" i="0" dirty="0">
                <a:solidFill>
                  <a:schemeClr val="bg1"/>
                </a:solidFill>
                <a:effectLst/>
                <a:latin typeface="-apple-system"/>
              </a:rPr>
              <a:t>Photo by </a:t>
            </a:r>
            <a:r>
              <a:rPr lang="en-US" b="1"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Pixabay</a:t>
            </a:r>
            <a:r>
              <a:rPr lang="en-US" b="0" i="0" dirty="0">
                <a:solidFill>
                  <a:schemeClr val="bg1"/>
                </a:solidFill>
                <a:effectLst/>
                <a:latin typeface="-apple-system"/>
              </a:rPr>
              <a:t> from </a:t>
            </a:r>
            <a:r>
              <a:rPr lang="en-US" b="1" i="0" u="none" strike="noStrike" dirty="0">
                <a:solidFill>
                  <a:schemeClr val="bg1"/>
                </a:solidFill>
                <a:effectLst/>
                <a:latin typeface="-apple-system"/>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4011737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6033" y="239996"/>
            <a:ext cx="6035966" cy="1325563"/>
          </a:xfrm>
        </p:spPr>
        <p:txBody>
          <a:bodyPr>
            <a:normAutofit fontScale="90000"/>
          </a:bodyPr>
          <a:lstStyle/>
          <a:p>
            <a:r>
              <a:rPr lang="en-CA" dirty="0"/>
              <a:t>ROLES &amp; PROCEEDURES</a:t>
            </a:r>
          </a:p>
        </p:txBody>
      </p:sp>
      <p:sp>
        <p:nvSpPr>
          <p:cNvPr id="3" name="Content Placeholder 2"/>
          <p:cNvSpPr>
            <a:spLocks noGrp="1"/>
          </p:cNvSpPr>
          <p:nvPr>
            <p:ph idx="1"/>
          </p:nvPr>
        </p:nvSpPr>
        <p:spPr>
          <a:xfrm>
            <a:off x="6096000" y="1557338"/>
            <a:ext cx="5890353" cy="5284503"/>
          </a:xfrm>
        </p:spPr>
        <p:txBody>
          <a:bodyPr>
            <a:noAutofit/>
          </a:bodyPr>
          <a:lstStyle/>
          <a:p>
            <a:r>
              <a:rPr lang="en-US" sz="2000" b="0" i="0" dirty="0">
                <a:solidFill>
                  <a:srgbClr val="464646"/>
                </a:solidFill>
                <a:effectLst/>
              </a:rPr>
              <a:t>We have all been in a situation where we quickly have to learn what to do and how to act. </a:t>
            </a:r>
          </a:p>
          <a:p>
            <a:r>
              <a:rPr lang="en-US" sz="2000" b="0" i="0" dirty="0">
                <a:solidFill>
                  <a:srgbClr val="464646"/>
                </a:solidFill>
                <a:effectLst/>
              </a:rPr>
              <a:t>We learn to follow an established pattern of rules and procedures. </a:t>
            </a:r>
          </a:p>
          <a:p>
            <a:r>
              <a:rPr lang="en-US" sz="2000" b="0" i="0" dirty="0">
                <a:solidFill>
                  <a:srgbClr val="464646"/>
                </a:solidFill>
                <a:effectLst/>
              </a:rPr>
              <a:t>Over time we become so used to these rules and procedures that we follow them while barely even noticing. </a:t>
            </a:r>
          </a:p>
          <a:p>
            <a:r>
              <a:rPr lang="en-US" sz="2000" b="0" i="0" dirty="0">
                <a:solidFill>
                  <a:srgbClr val="464646"/>
                </a:solidFill>
                <a:effectLst/>
              </a:rPr>
              <a:t>Sometimes we even break the rules when we know we can get away with it. </a:t>
            </a:r>
          </a:p>
          <a:p>
            <a:r>
              <a:rPr lang="en-US" sz="2000" b="0" i="0" dirty="0">
                <a:solidFill>
                  <a:srgbClr val="464646"/>
                </a:solidFill>
                <a:effectLst/>
              </a:rPr>
              <a:t>These rules and procedures (the structure) shape our behaviour. </a:t>
            </a:r>
          </a:p>
          <a:p>
            <a:r>
              <a:rPr lang="en-US" sz="2000" b="0" i="0" dirty="0">
                <a:solidFill>
                  <a:srgbClr val="464646"/>
                </a:solidFill>
                <a:effectLst/>
              </a:rPr>
              <a:t>Different settings and organizations (institutions) have their own rules and procedures.</a:t>
            </a:r>
          </a:p>
          <a:p>
            <a:r>
              <a:rPr lang="en-US" sz="2000" b="0" i="0" dirty="0">
                <a:solidFill>
                  <a:srgbClr val="464646"/>
                </a:solidFill>
                <a:effectLst/>
              </a:rPr>
              <a:t>When we look at how they all work and interact with each other, we can start to see how different societies have distinct social structures.</a:t>
            </a:r>
            <a:endParaRPr lang="en-CA" sz="2000" dirty="0"/>
          </a:p>
        </p:txBody>
      </p:sp>
      <p:pic>
        <p:nvPicPr>
          <p:cNvPr id="1026" name="Picture 2">
            <a:extLst>
              <a:ext uri="{FF2B5EF4-FFF2-40B4-BE49-F238E27FC236}">
                <a16:creationId xmlns:a16="http://schemas.microsoft.com/office/drawing/2014/main" id="{0E3972D1-431E-423E-9701-768333642D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59" t="12499" b="12677"/>
          <a:stretch/>
        </p:blipFill>
        <p:spPr bwMode="auto">
          <a:xfrm>
            <a:off x="0" y="0"/>
            <a:ext cx="5659584"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5D4B1E-FE65-4775-8578-9120986CD1CF}"/>
              </a:ext>
            </a:extLst>
          </p:cNvPr>
          <p:cNvSpPr txBox="1"/>
          <p:nvPr/>
        </p:nvSpPr>
        <p:spPr>
          <a:xfrm>
            <a:off x="207818" y="6248672"/>
            <a:ext cx="6324600" cy="369332"/>
          </a:xfrm>
          <a:prstGeom prst="rect">
            <a:avLst/>
          </a:prstGeom>
          <a:noFill/>
        </p:spPr>
        <p:txBody>
          <a:bodyPr wrap="square">
            <a:spAutoFit/>
          </a:bodyPr>
          <a:lstStyle/>
          <a:p>
            <a:r>
              <a:rPr lang="en-US" b="0" i="0" dirty="0">
                <a:solidFill>
                  <a:schemeClr val="bg1"/>
                </a:solidFill>
                <a:effectLst/>
                <a:latin typeface="Montserrat" panose="02000505000000020004" pitchFamily="2" charset="0"/>
              </a:rPr>
              <a:t>Photo by </a:t>
            </a:r>
            <a:r>
              <a:rPr lang="en-US" b="0" i="0" u="none" strike="noStrike" dirty="0">
                <a:solidFill>
                  <a:schemeClr val="bg1"/>
                </a:solidFill>
                <a:effectLst/>
                <a:latin typeface="Montserrat" panose="02000505000000020004" pitchFamily="2" charset="0"/>
                <a:hlinkClick r:id="rId4">
                  <a:extLst>
                    <a:ext uri="{A12FA001-AC4F-418D-AE19-62706E023703}">
                      <ahyp:hlinkClr xmlns:ahyp="http://schemas.microsoft.com/office/drawing/2018/hyperlinkcolor" val="tx"/>
                    </a:ext>
                  </a:extLst>
                </a:hlinkClick>
              </a:rPr>
              <a:t>Jeff </a:t>
            </a:r>
            <a:r>
              <a:rPr lang="en-US" b="0" i="0" u="none" strike="noStrike" dirty="0" err="1">
                <a:solidFill>
                  <a:schemeClr val="bg1"/>
                </a:solidFill>
                <a:effectLst/>
                <a:latin typeface="Montserrat" panose="02000505000000020004" pitchFamily="2" charset="0"/>
                <a:hlinkClick r:id="rId4">
                  <a:extLst>
                    <a:ext uri="{A12FA001-AC4F-418D-AE19-62706E023703}">
                      <ahyp:hlinkClr xmlns:ahyp="http://schemas.microsoft.com/office/drawing/2018/hyperlinkcolor" val="tx"/>
                    </a:ext>
                  </a:extLst>
                </a:hlinkClick>
              </a:rPr>
              <a:t>Siepman</a:t>
            </a:r>
            <a:r>
              <a:rPr lang="en-US" b="0" i="0" dirty="0">
                <a:solidFill>
                  <a:schemeClr val="bg1"/>
                </a:solidFill>
                <a:effectLst/>
                <a:latin typeface="Montserrat" panose="02000505000000020004" pitchFamily="2" charset="0"/>
              </a:rPr>
              <a:t> on </a:t>
            </a:r>
            <a:r>
              <a:rPr lang="en-US" b="0" i="0" u="none" strike="noStrike" dirty="0" err="1">
                <a:solidFill>
                  <a:schemeClr val="bg1"/>
                </a:solidFill>
                <a:effectLst/>
                <a:latin typeface="Montserrat" panose="02000505000000020004" pitchFamily="2" charset="0"/>
                <a:hlinkClick r:id="rId5">
                  <a:extLst>
                    <a:ext uri="{A12FA001-AC4F-418D-AE19-62706E023703}">
                      <ahyp:hlinkClr xmlns:ahyp="http://schemas.microsoft.com/office/drawing/2018/hyperlinkcolor" val="tx"/>
                    </a:ext>
                  </a:extLst>
                </a:hlinkClick>
              </a:rPr>
              <a:t>Unsplash</a:t>
            </a:r>
            <a:endParaRPr lang="en-CA" dirty="0">
              <a:solidFill>
                <a:schemeClr val="bg1"/>
              </a:solidFill>
            </a:endParaRPr>
          </a:p>
        </p:txBody>
      </p:sp>
    </p:spTree>
    <p:extLst>
      <p:ext uri="{BB962C8B-B14F-4D97-AF65-F5344CB8AC3E}">
        <p14:creationId xmlns:p14="http://schemas.microsoft.com/office/powerpoint/2010/main" val="1368845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Qualification increase course, skills improvement coaching. professional development, school authority initiative, training for teachers concept. Free Vector">
            <a:extLst>
              <a:ext uri="{FF2B5EF4-FFF2-40B4-BE49-F238E27FC236}">
                <a16:creationId xmlns:a16="http://schemas.microsoft.com/office/drawing/2014/main" id="{15B6F692-5662-4825-B216-51EE44DAC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60"/>
          <a:stretch/>
        </p:blipFill>
        <p:spPr bwMode="auto">
          <a:xfrm>
            <a:off x="4953000" y="1344613"/>
            <a:ext cx="7239000" cy="5095293"/>
          </a:xfrm>
          <a:prstGeom prst="rect">
            <a:avLst/>
          </a:prstGeom>
          <a:noFill/>
          <a:extLst>
            <a:ext uri="{909E8E84-426E-40DD-AFC4-6F175D3DCCD1}">
              <a14:hiddenFill xmlns:a14="http://schemas.microsoft.com/office/drawing/2010/main">
                <a:solidFill>
                  <a:srgbClr val="FFFFFF"/>
                </a:solidFill>
              </a14:hiddenFill>
            </a:ext>
          </a:extLst>
        </p:spPr>
      </p:pic>
      <p:sp>
        <p:nvSpPr>
          <p:cNvPr id="21505" name="Title 1"/>
          <p:cNvSpPr>
            <a:spLocks noGrp="1"/>
          </p:cNvSpPr>
          <p:nvPr>
            <p:ph type="title"/>
          </p:nvPr>
        </p:nvSpPr>
        <p:spPr/>
        <p:txBody>
          <a:bodyPr/>
          <a:lstStyle/>
          <a:p>
            <a:r>
              <a:rPr lang="en-US" dirty="0"/>
              <a:t>Social Structure</a:t>
            </a:r>
          </a:p>
        </p:txBody>
      </p:sp>
      <p:sp>
        <p:nvSpPr>
          <p:cNvPr id="4" name="Content Placeholder 2">
            <a:extLst>
              <a:ext uri="{FF2B5EF4-FFF2-40B4-BE49-F238E27FC236}">
                <a16:creationId xmlns:a16="http://schemas.microsoft.com/office/drawing/2014/main" id="{A2B1CEF3-CEC0-4569-9931-1B7105D36226}"/>
              </a:ext>
            </a:extLst>
          </p:cNvPr>
          <p:cNvSpPr txBox="1">
            <a:spLocks/>
          </p:cNvSpPr>
          <p:nvPr/>
        </p:nvSpPr>
        <p:spPr>
          <a:xfrm>
            <a:off x="376188" y="1679716"/>
            <a:ext cx="5284384" cy="46002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Social structure refers to the way society is organized.</a:t>
            </a:r>
          </a:p>
          <a:p>
            <a:r>
              <a:rPr lang="en-US" dirty="0"/>
              <a:t>The basic elements of a social structure are: statuses, roles, groups and institutions.</a:t>
            </a:r>
          </a:p>
          <a:p>
            <a:r>
              <a:rPr lang="en-US" dirty="0"/>
              <a:t>In subsequent slides, we will discuss statuses, roles and groups.</a:t>
            </a:r>
          </a:p>
          <a:p>
            <a:r>
              <a:rPr lang="en-US" dirty="0"/>
              <a:t>However our main focus will be on the importance of social institutions and the way the are linked to social problems.</a:t>
            </a:r>
          </a:p>
        </p:txBody>
      </p:sp>
      <p:sp>
        <p:nvSpPr>
          <p:cNvPr id="6" name="TextBox 5">
            <a:extLst>
              <a:ext uri="{FF2B5EF4-FFF2-40B4-BE49-F238E27FC236}">
                <a16:creationId xmlns:a16="http://schemas.microsoft.com/office/drawing/2014/main" id="{7991E963-75C9-4E77-9EA6-7EDABE75B15B}"/>
              </a:ext>
            </a:extLst>
          </p:cNvPr>
          <p:cNvSpPr txBox="1"/>
          <p:nvPr/>
        </p:nvSpPr>
        <p:spPr>
          <a:xfrm>
            <a:off x="6096000" y="6165850"/>
            <a:ext cx="6084888" cy="338554"/>
          </a:xfrm>
          <a:prstGeom prst="rect">
            <a:avLst/>
          </a:prstGeom>
          <a:noFill/>
        </p:spPr>
        <p:txBody>
          <a:bodyPr wrap="square">
            <a:spAutoFit/>
          </a:bodyPr>
          <a:lstStyle/>
          <a:p>
            <a:pPr algn="ctr"/>
            <a:r>
              <a:rPr lang="en-CA" sz="1600" b="1" dirty="0"/>
              <a:t>Image by </a:t>
            </a:r>
            <a:r>
              <a:rPr lang="en-CA" sz="1600" b="1" dirty="0" err="1"/>
              <a:t>vectorjuice</a:t>
            </a:r>
            <a:r>
              <a:rPr lang="en-CA" sz="1600" b="1" dirty="0"/>
              <a:t> - freepik.com</a:t>
            </a:r>
          </a:p>
        </p:txBody>
      </p:sp>
    </p:spTree>
    <p:extLst>
      <p:ext uri="{BB962C8B-B14F-4D97-AF65-F5344CB8AC3E}">
        <p14:creationId xmlns:p14="http://schemas.microsoft.com/office/powerpoint/2010/main" val="1249314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7800" y="239996"/>
            <a:ext cx="5292724" cy="1325563"/>
          </a:xfrm>
        </p:spPr>
        <p:txBody>
          <a:bodyPr>
            <a:normAutofit/>
          </a:bodyPr>
          <a:lstStyle/>
          <a:p>
            <a:r>
              <a:rPr lang="en-US" dirty="0"/>
              <a:t>Social STATUS</a:t>
            </a:r>
          </a:p>
        </p:txBody>
      </p:sp>
      <p:sp>
        <p:nvSpPr>
          <p:cNvPr id="3" name="Content Placeholder 2"/>
          <p:cNvSpPr>
            <a:spLocks noGrp="1"/>
          </p:cNvSpPr>
          <p:nvPr>
            <p:ph idx="1"/>
          </p:nvPr>
        </p:nvSpPr>
        <p:spPr>
          <a:xfrm>
            <a:off x="6413500" y="1557338"/>
            <a:ext cx="5407024" cy="5167086"/>
          </a:xfrm>
        </p:spPr>
        <p:txBody>
          <a:bodyPr>
            <a:normAutofit/>
          </a:bodyPr>
          <a:lstStyle/>
          <a:p>
            <a:pPr marL="171450" indent="-171450">
              <a:buFont typeface="Arial" panose="020B0604020202020204" pitchFamily="34" charset="0"/>
              <a:buChar char="•"/>
            </a:pPr>
            <a:r>
              <a:rPr lang="en-US" sz="2200" b="0" i="0" dirty="0">
                <a:solidFill>
                  <a:srgbClr val="414042"/>
                </a:solidFill>
                <a:effectLst/>
                <a:latin typeface="Arial" panose="020B0604020202020204" pitchFamily="34" charset="0"/>
              </a:rPr>
              <a:t>Position in a group or society that is associated with certain expectations, rights and duties. </a:t>
            </a:r>
          </a:p>
          <a:p>
            <a:pPr marL="171450" indent="-171450">
              <a:buFont typeface="Arial" panose="020B0604020202020204" pitchFamily="34" charset="0"/>
              <a:buChar char="•"/>
            </a:pPr>
            <a:r>
              <a:rPr lang="en-US" sz="2200" b="0" i="0" dirty="0">
                <a:solidFill>
                  <a:srgbClr val="414042"/>
                </a:solidFill>
                <a:effectLst/>
                <a:latin typeface="Arial" panose="020B0604020202020204" pitchFamily="34" charset="0"/>
              </a:rPr>
              <a:t>Often when we talk about status, we are referring to occupations – e.g., doctor, bus driver, child-care worker, police officer. </a:t>
            </a:r>
          </a:p>
          <a:p>
            <a:pPr marL="171450" indent="-171450">
              <a:buFont typeface="Arial" panose="020B0604020202020204" pitchFamily="34" charset="0"/>
              <a:buChar char="•"/>
            </a:pPr>
            <a:r>
              <a:rPr lang="en-US" sz="2200" b="0" i="0" dirty="0">
                <a:solidFill>
                  <a:srgbClr val="414042"/>
                </a:solidFill>
                <a:effectLst/>
                <a:latin typeface="Arial" panose="020B0604020202020204" pitchFamily="34" charset="0"/>
              </a:rPr>
              <a:t>But a social status can be any socially defined position: husband, daughter, senior citizen, patient, addict. </a:t>
            </a:r>
          </a:p>
          <a:p>
            <a:pPr marL="171450" indent="-171450">
              <a:buFont typeface="Arial" panose="020B0604020202020204" pitchFamily="34" charset="0"/>
              <a:buChar char="•"/>
            </a:pPr>
            <a:r>
              <a:rPr lang="en-US" sz="2200" b="0" i="0" dirty="0">
                <a:solidFill>
                  <a:srgbClr val="414042"/>
                </a:solidFill>
                <a:effectLst/>
                <a:latin typeface="Arial" panose="020B0604020202020204" pitchFamily="34" charset="0"/>
              </a:rPr>
              <a:t>All of these are “positions” to which we assign certain behavioural expectations.</a:t>
            </a:r>
            <a:endParaRPr lang="en-US" sz="2200" dirty="0"/>
          </a:p>
        </p:txBody>
      </p:sp>
      <p:grpSp>
        <p:nvGrpSpPr>
          <p:cNvPr id="5" name="Group 4">
            <a:extLst>
              <a:ext uri="{FF2B5EF4-FFF2-40B4-BE49-F238E27FC236}">
                <a16:creationId xmlns:a16="http://schemas.microsoft.com/office/drawing/2014/main" id="{A19EDB7F-9F21-4B93-9EFB-C83B13F31793}"/>
              </a:ext>
            </a:extLst>
          </p:cNvPr>
          <p:cNvGrpSpPr/>
          <p:nvPr/>
        </p:nvGrpSpPr>
        <p:grpSpPr>
          <a:xfrm>
            <a:off x="0" y="0"/>
            <a:ext cx="6096000" cy="6858000"/>
            <a:chOff x="0" y="0"/>
            <a:chExt cx="6096000" cy="6858000"/>
          </a:xfrm>
        </p:grpSpPr>
        <p:pic>
          <p:nvPicPr>
            <p:cNvPr id="34818" name="Picture 2" descr="Social credit score system isometric illustration Free Vector">
              <a:extLst>
                <a:ext uri="{FF2B5EF4-FFF2-40B4-BE49-F238E27FC236}">
                  <a16:creationId xmlns:a16="http://schemas.microsoft.com/office/drawing/2014/main" id="{1D7D9F7E-A949-4E4F-9EB7-092EAD7E2F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82" r="11355" b="4192"/>
            <a:stretch/>
          </p:blipFill>
          <p:spPr bwMode="auto">
            <a:xfrm>
              <a:off x="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62F78EAD-3976-4256-BB83-64E4F86775AD}"/>
                </a:ext>
              </a:extLst>
            </p:cNvPr>
            <p:cNvSpPr txBox="1"/>
            <p:nvPr/>
          </p:nvSpPr>
          <p:spPr>
            <a:xfrm>
              <a:off x="769143" y="6355092"/>
              <a:ext cx="4557713" cy="369332"/>
            </a:xfrm>
            <a:prstGeom prst="rect">
              <a:avLst/>
            </a:prstGeom>
            <a:solidFill>
              <a:schemeClr val="bg1">
                <a:alpha val="73000"/>
              </a:schemeClr>
            </a:solidFill>
          </p:spPr>
          <p:txBody>
            <a:bodyPr wrap="square">
              <a:spAutoFit/>
            </a:bodyPr>
            <a:lstStyle/>
            <a:p>
              <a:r>
                <a:rPr lang="en-CA" b="1" dirty="0"/>
                <a:t>Image by macrovector - freepik.com</a:t>
              </a:r>
            </a:p>
          </p:txBody>
        </p:sp>
      </p:grpSp>
    </p:spTree>
    <p:extLst>
      <p:ext uri="{BB962C8B-B14F-4D97-AF65-F5344CB8AC3E}">
        <p14:creationId xmlns:p14="http://schemas.microsoft.com/office/powerpoint/2010/main" val="1792284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25425"/>
            <a:ext cx="5442579" cy="1325563"/>
          </a:xfrm>
        </p:spPr>
        <p:txBody>
          <a:bodyPr>
            <a:normAutofit/>
          </a:bodyPr>
          <a:lstStyle/>
          <a:p>
            <a:r>
              <a:rPr lang="en-US" dirty="0"/>
              <a:t>Social ROLES</a:t>
            </a:r>
          </a:p>
        </p:txBody>
      </p:sp>
      <p:sp>
        <p:nvSpPr>
          <p:cNvPr id="3" name="Content Placeholder 2"/>
          <p:cNvSpPr>
            <a:spLocks noGrp="1"/>
          </p:cNvSpPr>
          <p:nvPr>
            <p:ph idx="1"/>
          </p:nvPr>
        </p:nvSpPr>
        <p:spPr>
          <a:xfrm>
            <a:off x="371475" y="2108143"/>
            <a:ext cx="5442579" cy="3421063"/>
          </a:xfrm>
        </p:spPr>
        <p:txBody>
          <a:bodyPr>
            <a:normAutofit/>
          </a:bodyPr>
          <a:lstStyle/>
          <a:p>
            <a:r>
              <a:rPr lang="en-US" sz="2200" b="0" i="0" dirty="0">
                <a:solidFill>
                  <a:srgbClr val="414042"/>
                </a:solidFill>
                <a:effectLst/>
                <a:latin typeface="Arial" panose="020B0604020202020204" pitchFamily="34" charset="0"/>
              </a:rPr>
              <a:t>Behavioural expectations = </a:t>
            </a:r>
            <a:r>
              <a:rPr lang="en-US" sz="2200" b="1" i="0" dirty="0">
                <a:solidFill>
                  <a:srgbClr val="414042"/>
                </a:solidFill>
                <a:effectLst/>
                <a:latin typeface="Arial" panose="020B0604020202020204" pitchFamily="34" charset="0"/>
              </a:rPr>
              <a:t>social roles</a:t>
            </a:r>
            <a:endParaRPr lang="en-US" sz="2200" b="0" i="0" dirty="0">
              <a:solidFill>
                <a:srgbClr val="414042"/>
              </a:solidFill>
              <a:effectLst/>
              <a:latin typeface="Arial" panose="020B0604020202020204" pitchFamily="34" charset="0"/>
            </a:endParaRPr>
          </a:p>
          <a:p>
            <a:endParaRPr lang="en-US" sz="2200" dirty="0">
              <a:solidFill>
                <a:srgbClr val="414042"/>
              </a:solidFill>
              <a:latin typeface="Arial" panose="020B0604020202020204" pitchFamily="34" charset="0"/>
            </a:endParaRPr>
          </a:p>
          <a:p>
            <a:r>
              <a:rPr lang="en-US" sz="2200" b="1" i="0" dirty="0">
                <a:solidFill>
                  <a:srgbClr val="202124"/>
                </a:solidFill>
                <a:effectLst/>
                <a:latin typeface="arial" panose="020B0604020202020204" pitchFamily="34" charset="0"/>
              </a:rPr>
              <a:t>Social roles</a:t>
            </a:r>
            <a:r>
              <a:rPr lang="en-US" sz="2200" b="0" i="0" dirty="0">
                <a:solidFill>
                  <a:srgbClr val="202124"/>
                </a:solidFill>
                <a:effectLst/>
                <a:latin typeface="arial" panose="020B0604020202020204" pitchFamily="34" charset="0"/>
              </a:rPr>
              <a:t> are socially defined patterns of behavior that is expected of persons who occupy a certain </a:t>
            </a:r>
            <a:r>
              <a:rPr lang="en-US" sz="2200" b="1" i="0" dirty="0">
                <a:solidFill>
                  <a:srgbClr val="202124"/>
                </a:solidFill>
                <a:effectLst/>
                <a:latin typeface="arial" panose="020B0604020202020204" pitchFamily="34" charset="0"/>
              </a:rPr>
              <a:t>social</a:t>
            </a:r>
            <a:r>
              <a:rPr lang="en-US" sz="2200" b="0" i="0" dirty="0">
                <a:solidFill>
                  <a:srgbClr val="202124"/>
                </a:solidFill>
                <a:effectLst/>
                <a:latin typeface="arial" panose="020B0604020202020204" pitchFamily="34" charset="0"/>
              </a:rPr>
              <a:t> position</a:t>
            </a:r>
          </a:p>
        </p:txBody>
      </p:sp>
      <p:grpSp>
        <p:nvGrpSpPr>
          <p:cNvPr id="7" name="Group 6">
            <a:extLst>
              <a:ext uri="{FF2B5EF4-FFF2-40B4-BE49-F238E27FC236}">
                <a16:creationId xmlns:a16="http://schemas.microsoft.com/office/drawing/2014/main" id="{7B8A31D2-8FBD-41D0-BC19-45DD4F2D5250}"/>
              </a:ext>
            </a:extLst>
          </p:cNvPr>
          <p:cNvGrpSpPr/>
          <p:nvPr/>
        </p:nvGrpSpPr>
        <p:grpSpPr>
          <a:xfrm>
            <a:off x="6365875" y="639763"/>
            <a:ext cx="5454650" cy="6191250"/>
            <a:chOff x="6365875" y="639763"/>
            <a:chExt cx="5454650" cy="6191250"/>
          </a:xfrm>
        </p:grpSpPr>
        <p:sp>
          <p:nvSpPr>
            <p:cNvPr id="6" name="Oval 5">
              <a:extLst>
                <a:ext uri="{FF2B5EF4-FFF2-40B4-BE49-F238E27FC236}">
                  <a16:creationId xmlns:a16="http://schemas.microsoft.com/office/drawing/2014/main" id="{D8EEB62A-1C75-43CD-9EB2-4A0B143648AA}"/>
                </a:ext>
              </a:extLst>
            </p:cNvPr>
            <p:cNvSpPr/>
            <p:nvPr/>
          </p:nvSpPr>
          <p:spPr>
            <a:xfrm>
              <a:off x="6365875" y="639763"/>
              <a:ext cx="5454650" cy="5454650"/>
            </a:xfrm>
            <a:prstGeom prst="ellipse">
              <a:avLst/>
            </a:prstGeom>
            <a:blipFill dpi="0" rotWithShape="1">
              <a:blip r:embed="rId3">
                <a:extLst>
                  <a:ext uri="{28A0092B-C50C-407E-A947-70E740481C1C}">
                    <a14:useLocalDpi xmlns:a14="http://schemas.microsoft.com/office/drawing/2010/main" val="0"/>
                  </a:ext>
                </a:extLst>
              </a:blip>
              <a:srcRect/>
              <a:stretch>
                <a:fillRect l="-15484" t="-15484" r="-11290" b="-11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4006756C-B6F9-4ECA-95A2-7C19A606BCE8}"/>
                </a:ext>
              </a:extLst>
            </p:cNvPr>
            <p:cNvSpPr txBox="1"/>
            <p:nvPr/>
          </p:nvSpPr>
          <p:spPr>
            <a:xfrm>
              <a:off x="7094938" y="6246238"/>
              <a:ext cx="3996525" cy="584775"/>
            </a:xfrm>
            <a:prstGeom prst="rect">
              <a:avLst/>
            </a:prstGeom>
            <a:noFill/>
          </p:spPr>
          <p:txBody>
            <a:bodyPr wrap="square">
              <a:spAutoFit/>
            </a:bodyPr>
            <a:lstStyle/>
            <a:p>
              <a:pPr algn="ctr"/>
              <a:r>
                <a:rPr lang="en-US" sz="1600" b="1" i="0" dirty="0">
                  <a:effectLst/>
                </a:rPr>
                <a:t>Artwork by </a:t>
              </a:r>
              <a:r>
                <a:rPr lang="en-US" sz="1600" b="1" i="0" dirty="0">
                  <a:effectLst/>
                  <a:hlinkClick r:id="rId4">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5">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3816444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Free Group of People Near Wall Stock Photo">
            <a:extLst>
              <a:ext uri="{FF2B5EF4-FFF2-40B4-BE49-F238E27FC236}">
                <a16:creationId xmlns:a16="http://schemas.microsoft.com/office/drawing/2014/main" id="{B1511097-71FD-48CD-A5A7-0BB2B60066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27" t="5099" r="3774" b="26910"/>
          <a:stretch/>
        </p:blipFill>
        <p:spPr bwMode="auto">
          <a:xfrm flipH="1">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5C294C-AB9A-452B-9A1E-979F1B0D3965}"/>
              </a:ext>
            </a:extLst>
          </p:cNvPr>
          <p:cNvSpPr/>
          <p:nvPr/>
        </p:nvSpPr>
        <p:spPr>
          <a:xfrm>
            <a:off x="-33336" y="-69038"/>
            <a:ext cx="12214224" cy="6996075"/>
          </a:xfrm>
          <a:prstGeom prst="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hlinkClick r:id="rId4"/>
            <a:extLst>
              <a:ext uri="{FF2B5EF4-FFF2-40B4-BE49-F238E27FC236}">
                <a16:creationId xmlns:a16="http://schemas.microsoft.com/office/drawing/2014/main" id="{A71386B4-C220-4F29-AFAD-C0323BF99E4F}"/>
              </a:ext>
            </a:extLst>
          </p:cNvPr>
          <p:cNvSpPr txBox="1"/>
          <p:nvPr/>
        </p:nvSpPr>
        <p:spPr>
          <a:xfrm flipH="1">
            <a:off x="8586561" y="6338521"/>
            <a:ext cx="3971925" cy="369332"/>
          </a:xfrm>
          <a:prstGeom prst="rect">
            <a:avLst/>
          </a:prstGeom>
          <a:noFill/>
        </p:spPr>
        <p:txBody>
          <a:bodyPr wrap="square">
            <a:spAutoFit/>
          </a:bodyPr>
          <a:lstStyle/>
          <a:p>
            <a:r>
              <a:rPr lang="en-US" b="1" i="0" dirty="0">
                <a:solidFill>
                  <a:schemeClr val="bg1"/>
                </a:solidFill>
                <a:effectLst/>
                <a:latin typeface="PlusJakartaSans"/>
              </a:rPr>
              <a:t>Photo by </a:t>
            </a:r>
            <a:r>
              <a:rPr lang="en-US" b="1" i="0" dirty="0" err="1">
                <a:solidFill>
                  <a:schemeClr val="bg1"/>
                </a:solidFill>
                <a:effectLst/>
                <a:latin typeface="PlusJakartaSans"/>
              </a:rPr>
              <a:t>Jopwell</a:t>
            </a:r>
            <a:r>
              <a:rPr lang="en-US" b="1" i="0" dirty="0">
                <a:solidFill>
                  <a:schemeClr val="bg1"/>
                </a:solidFill>
                <a:effectLst/>
                <a:latin typeface="PlusJakartaSans"/>
              </a:rPr>
              <a:t> from Pexels.com</a:t>
            </a:r>
          </a:p>
        </p:txBody>
      </p:sp>
      <p:sp>
        <p:nvSpPr>
          <p:cNvPr id="2" name="Title 1"/>
          <p:cNvSpPr>
            <a:spLocks noGrp="1"/>
          </p:cNvSpPr>
          <p:nvPr>
            <p:ph type="title"/>
          </p:nvPr>
        </p:nvSpPr>
        <p:spPr>
          <a:xfrm>
            <a:off x="371475" y="239996"/>
            <a:ext cx="4505325" cy="1325563"/>
          </a:xfrm>
        </p:spPr>
        <p:txBody>
          <a:bodyPr>
            <a:normAutofit/>
          </a:bodyPr>
          <a:lstStyle/>
          <a:p>
            <a:r>
              <a:rPr lang="en-US" dirty="0">
                <a:solidFill>
                  <a:schemeClr val="bg1"/>
                </a:solidFill>
              </a:rPr>
              <a:t>Social GROUPS</a:t>
            </a:r>
          </a:p>
        </p:txBody>
      </p:sp>
      <p:sp>
        <p:nvSpPr>
          <p:cNvPr id="9" name="Rectangle 8">
            <a:extLst>
              <a:ext uri="{FF2B5EF4-FFF2-40B4-BE49-F238E27FC236}">
                <a16:creationId xmlns:a16="http://schemas.microsoft.com/office/drawing/2014/main" id="{17B7AFD8-2058-4F82-AD3F-6DCB4B90D9B4}"/>
              </a:ext>
            </a:extLst>
          </p:cNvPr>
          <p:cNvSpPr/>
          <p:nvPr/>
        </p:nvSpPr>
        <p:spPr>
          <a:xfrm>
            <a:off x="371475" y="3914181"/>
            <a:ext cx="5724525" cy="185782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71475" y="3983217"/>
            <a:ext cx="6203496" cy="1857827"/>
          </a:xfrm>
        </p:spPr>
        <p:txBody>
          <a:bodyPr>
            <a:normAutofit/>
          </a:bodyPr>
          <a:lstStyle/>
          <a:p>
            <a:pPr marL="0" indent="0">
              <a:buNone/>
            </a:pPr>
            <a:r>
              <a:rPr lang="en-US" sz="2200" b="1" i="0" dirty="0">
                <a:effectLst/>
                <a:latin typeface="Arial" panose="020B0604020202020204" pitchFamily="34" charset="0"/>
              </a:rPr>
              <a:t>Social groups </a:t>
            </a:r>
            <a:r>
              <a:rPr lang="en-US" sz="2200" b="0" i="0" dirty="0">
                <a:effectLst/>
                <a:latin typeface="Arial" panose="020B0604020202020204" pitchFamily="34" charset="0"/>
              </a:rPr>
              <a:t>are composed of people who interact frequently and share a common </a:t>
            </a:r>
            <a:br>
              <a:rPr lang="en-US" sz="2200" b="0" i="0" dirty="0">
                <a:effectLst/>
                <a:latin typeface="Arial" panose="020B0604020202020204" pitchFamily="34" charset="0"/>
              </a:rPr>
            </a:br>
            <a:r>
              <a:rPr lang="en-US" sz="2200" b="0" i="0" dirty="0">
                <a:effectLst/>
                <a:latin typeface="Arial" panose="020B0604020202020204" pitchFamily="34" charset="0"/>
              </a:rPr>
              <a:t>identity and feelings of interdependence;</a:t>
            </a:r>
            <a:br>
              <a:rPr lang="en-US" sz="2200" b="0" i="0" dirty="0">
                <a:effectLst/>
                <a:latin typeface="Arial" panose="020B0604020202020204" pitchFamily="34" charset="0"/>
              </a:rPr>
            </a:br>
            <a:r>
              <a:rPr lang="en-US" sz="2200" b="0" i="0" dirty="0">
                <a:effectLst/>
                <a:latin typeface="Arial" panose="020B0604020202020204" pitchFamily="34" charset="0"/>
              </a:rPr>
              <a:t>for example, your classmates, your friends,</a:t>
            </a:r>
            <a:br>
              <a:rPr lang="en-US" sz="2200" b="0" i="0" dirty="0">
                <a:effectLst/>
                <a:latin typeface="Arial" panose="020B0604020202020204" pitchFamily="34" charset="0"/>
              </a:rPr>
            </a:br>
            <a:r>
              <a:rPr lang="en-US" sz="2200" b="0" i="0" dirty="0">
                <a:effectLst/>
                <a:latin typeface="Arial" panose="020B0604020202020204" pitchFamily="34" charset="0"/>
              </a:rPr>
              <a:t>or your family members.</a:t>
            </a:r>
            <a:endParaRPr lang="en-US" sz="2200" dirty="0"/>
          </a:p>
        </p:txBody>
      </p:sp>
    </p:spTree>
    <p:extLst>
      <p:ext uri="{BB962C8B-B14F-4D97-AF65-F5344CB8AC3E}">
        <p14:creationId xmlns:p14="http://schemas.microsoft.com/office/powerpoint/2010/main" val="1891182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900"/>
                                        <p:tgtEl>
                                          <p:spTgt spid="9"/>
                                        </p:tgtEl>
                                      </p:cBhvr>
                                    </p:animEffect>
                                    <p:anim calcmode="lin" valueType="num">
                                      <p:cBhvr>
                                        <p:cTn id="13" dur="900" fill="hold"/>
                                        <p:tgtEl>
                                          <p:spTgt spid="9"/>
                                        </p:tgtEl>
                                        <p:attrNameLst>
                                          <p:attrName>ppt_x</p:attrName>
                                        </p:attrNameLst>
                                      </p:cBhvr>
                                      <p:tavLst>
                                        <p:tav tm="0">
                                          <p:val>
                                            <p:strVal val="#ppt_x"/>
                                          </p:val>
                                        </p:tav>
                                        <p:tav tm="100000">
                                          <p:val>
                                            <p:strVal val="#ppt_x"/>
                                          </p:val>
                                        </p:tav>
                                      </p:tavLst>
                                    </p:anim>
                                    <p:anim calcmode="lin" valueType="num">
                                      <p:cBhvr>
                                        <p:cTn id="14" dur="9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400"/>
                            </p:stCondLst>
                            <p:childTnLst>
                              <p:par>
                                <p:cTn id="16" presetID="42" presetClass="entr" presetSubtype="0"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6568</TotalTime>
  <Words>5784</Words>
  <Application>Microsoft Office PowerPoint</Application>
  <PresentationFormat>Widescreen</PresentationFormat>
  <Paragraphs>545</Paragraphs>
  <Slides>43</Slides>
  <Notes>42</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Alégre Sans</vt:lpstr>
      <vt:lpstr>-apple-system</vt:lpstr>
      <vt:lpstr>Arial</vt:lpstr>
      <vt:lpstr>Arial</vt:lpstr>
      <vt:lpstr>Calibri</vt:lpstr>
      <vt:lpstr>Helvetica</vt:lpstr>
      <vt:lpstr>Montserrat</vt:lpstr>
      <vt:lpstr>Oswald</vt:lpstr>
      <vt:lpstr>PlusJakartaSans</vt:lpstr>
      <vt:lpstr>Verdana</vt:lpstr>
      <vt:lpstr>Office Theme</vt:lpstr>
      <vt:lpstr>SOCIAL STRUCTURES,  INSTITUTIONS &amp; PROBLEMS</vt:lpstr>
      <vt:lpstr>PowerPoint Presentation</vt:lpstr>
      <vt:lpstr>AGENDA</vt:lpstr>
      <vt:lpstr>LEARNING OUTCOMES</vt:lpstr>
      <vt:lpstr>ROLES &amp; PROCEEDURES</vt:lpstr>
      <vt:lpstr>Social Structure</vt:lpstr>
      <vt:lpstr>Social STATUS</vt:lpstr>
      <vt:lpstr>Social ROLES</vt:lpstr>
      <vt:lpstr>Social GROUPS</vt:lpstr>
      <vt:lpstr>Social Institutions</vt:lpstr>
      <vt:lpstr>PowerPoint Presentation</vt:lpstr>
      <vt:lpstr>Social Structures &amp; Social Problems</vt:lpstr>
      <vt:lpstr>Social Analysis</vt:lpstr>
      <vt:lpstr>SHAPING  Social Institutions</vt:lpstr>
      <vt:lpstr>SHAPING Social Institutions</vt:lpstr>
      <vt:lpstr>Principles of Law Enforcement 1829</vt:lpstr>
      <vt:lpstr>SHAPING SOCIETY</vt:lpstr>
      <vt:lpstr>PowerPoint Presentation</vt:lpstr>
      <vt:lpstr>CASE STUDY</vt:lpstr>
      <vt:lpstr>PowerPoint Presentation</vt:lpstr>
      <vt:lpstr>ATTENDANCE</vt:lpstr>
      <vt:lpstr>Individual Problems</vt:lpstr>
      <vt:lpstr>Individual Problems</vt:lpstr>
      <vt:lpstr>Social Problems</vt:lpstr>
      <vt:lpstr>What makes IT a Social Problem?</vt:lpstr>
      <vt:lpstr>A Problem for whom?</vt:lpstr>
      <vt:lpstr>Social Problems</vt:lpstr>
      <vt:lpstr>Social Problems</vt:lpstr>
      <vt:lpstr>Social Problems</vt:lpstr>
      <vt:lpstr>SOCIAL PROBLEMS</vt:lpstr>
      <vt:lpstr>Social Problems</vt:lpstr>
      <vt:lpstr>PowerPoint Presentation</vt:lpstr>
      <vt:lpstr>PowerPoint Presentation</vt:lpstr>
      <vt:lpstr>TRUTHINESS</vt:lpstr>
      <vt:lpstr>Social Structure</vt:lpstr>
      <vt:lpstr>Social Institutions</vt:lpstr>
      <vt:lpstr>PowerPoint Presentation</vt:lpstr>
      <vt:lpstr>PowerPoint Presentation</vt:lpstr>
      <vt:lpstr>PowerPoint Presentation</vt:lpstr>
      <vt:lpstr>PowerPoint Presentation</vt:lpstr>
      <vt:lpstr>GROUPWORK</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Citizenship</dc:title>
  <dc:creator>Selom Chapman-Nyaho</dc:creator>
  <cp:lastModifiedBy>Paul Martin</cp:lastModifiedBy>
  <cp:revision>173</cp:revision>
  <dcterms:created xsi:type="dcterms:W3CDTF">2014-09-21T13:52:42Z</dcterms:created>
  <dcterms:modified xsi:type="dcterms:W3CDTF">2022-05-02T12:06:06Z</dcterms:modified>
</cp:coreProperties>
</file>